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83" r:id="rId9"/>
    <p:sldId id="263" r:id="rId10"/>
    <p:sldId id="265" r:id="rId11"/>
    <p:sldId id="284" r:id="rId12"/>
    <p:sldId id="285" r:id="rId13"/>
    <p:sldId id="286" r:id="rId14"/>
    <p:sldId id="267" r:id="rId15"/>
    <p:sldId id="268" r:id="rId16"/>
    <p:sldId id="274" r:id="rId17"/>
    <p:sldId id="275" r:id="rId18"/>
    <p:sldId id="269" r:id="rId19"/>
    <p:sldId id="279" r:id="rId20"/>
    <p:sldId id="276" r:id="rId21"/>
    <p:sldId id="270" r:id="rId22"/>
    <p:sldId id="281" r:id="rId23"/>
    <p:sldId id="280" r:id="rId24"/>
    <p:sldId id="277" r:id="rId25"/>
    <p:sldId id="282" r:id="rId26"/>
    <p:sldId id="278" r:id="rId27"/>
    <p:sldId id="271" r:id="rId28"/>
    <p:sldId id="272" r:id="rId29"/>
    <p:sldId id="273" r:id="rId3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3"/>
    <p:restoredTop sz="94678"/>
  </p:normalViewPr>
  <p:slideViewPr>
    <p:cSldViewPr snapToGrid="0" snapToObjects="1">
      <p:cViewPr>
        <p:scale>
          <a:sx n="89" d="100"/>
          <a:sy n="89" d="100"/>
        </p:scale>
        <p:origin x="232" y="6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1EC38C-A8FB-1D40-B5FD-1E2C38A88C87}"/>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0F886B37-A0A0-C141-9995-36A4B7BBF1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B556A64A-07B3-5847-A399-57733FC6B37E}"/>
              </a:ext>
            </a:extLst>
          </p:cNvPr>
          <p:cNvSpPr>
            <a:spLocks noGrp="1"/>
          </p:cNvSpPr>
          <p:nvPr>
            <p:ph type="dt" sz="half" idx="10"/>
          </p:nvPr>
        </p:nvSpPr>
        <p:spPr/>
        <p:txBody>
          <a:bodyPr/>
          <a:lstStyle/>
          <a:p>
            <a:fld id="{AC41EF9B-8674-B443-9FF6-5EFCC2E4A51C}" type="datetimeFigureOut">
              <a:rPr lang="fr-FR" smtClean="0"/>
              <a:t>28/04/2020</a:t>
            </a:fld>
            <a:endParaRPr lang="fr-FR"/>
          </a:p>
        </p:txBody>
      </p:sp>
      <p:sp>
        <p:nvSpPr>
          <p:cNvPr id="5" name="Espace réservé du pied de page 4">
            <a:extLst>
              <a:ext uri="{FF2B5EF4-FFF2-40B4-BE49-F238E27FC236}">
                <a16:creationId xmlns:a16="http://schemas.microsoft.com/office/drawing/2014/main" id="{E88F41E9-AACC-BD4B-A38F-9885BFF1DE8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949A742-393B-2643-98DB-CF75754BB09F}"/>
              </a:ext>
            </a:extLst>
          </p:cNvPr>
          <p:cNvSpPr>
            <a:spLocks noGrp="1"/>
          </p:cNvSpPr>
          <p:nvPr>
            <p:ph type="sldNum" sz="quarter" idx="12"/>
          </p:nvPr>
        </p:nvSpPr>
        <p:spPr/>
        <p:txBody>
          <a:bodyPr/>
          <a:lstStyle/>
          <a:p>
            <a:fld id="{ADB4DD7B-ACA9-FF40-ABD9-F1206196A7D6}" type="slidenum">
              <a:rPr lang="fr-FR" smtClean="0"/>
              <a:t>‹N°›</a:t>
            </a:fld>
            <a:endParaRPr lang="fr-FR"/>
          </a:p>
        </p:txBody>
      </p:sp>
    </p:spTree>
    <p:extLst>
      <p:ext uri="{BB962C8B-B14F-4D97-AF65-F5344CB8AC3E}">
        <p14:creationId xmlns:p14="http://schemas.microsoft.com/office/powerpoint/2010/main" val="977738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5F89E6-293B-414F-A3EE-AA12AEA39E77}"/>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997BCE75-A091-714A-9787-BCB11F05A4A9}"/>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F33613E-EBED-C646-AD1C-2064CF46CEEC}"/>
              </a:ext>
            </a:extLst>
          </p:cNvPr>
          <p:cNvSpPr>
            <a:spLocks noGrp="1"/>
          </p:cNvSpPr>
          <p:nvPr>
            <p:ph type="dt" sz="half" idx="10"/>
          </p:nvPr>
        </p:nvSpPr>
        <p:spPr/>
        <p:txBody>
          <a:bodyPr/>
          <a:lstStyle/>
          <a:p>
            <a:fld id="{AC41EF9B-8674-B443-9FF6-5EFCC2E4A51C}" type="datetimeFigureOut">
              <a:rPr lang="fr-FR" smtClean="0"/>
              <a:t>28/04/2020</a:t>
            </a:fld>
            <a:endParaRPr lang="fr-FR"/>
          </a:p>
        </p:txBody>
      </p:sp>
      <p:sp>
        <p:nvSpPr>
          <p:cNvPr id="5" name="Espace réservé du pied de page 4">
            <a:extLst>
              <a:ext uri="{FF2B5EF4-FFF2-40B4-BE49-F238E27FC236}">
                <a16:creationId xmlns:a16="http://schemas.microsoft.com/office/drawing/2014/main" id="{B4D08B93-B855-5142-9537-C660905D926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792B417-C0A5-774C-B45A-F250BE8E9591}"/>
              </a:ext>
            </a:extLst>
          </p:cNvPr>
          <p:cNvSpPr>
            <a:spLocks noGrp="1"/>
          </p:cNvSpPr>
          <p:nvPr>
            <p:ph type="sldNum" sz="quarter" idx="12"/>
          </p:nvPr>
        </p:nvSpPr>
        <p:spPr/>
        <p:txBody>
          <a:bodyPr/>
          <a:lstStyle/>
          <a:p>
            <a:fld id="{ADB4DD7B-ACA9-FF40-ABD9-F1206196A7D6}" type="slidenum">
              <a:rPr lang="fr-FR" smtClean="0"/>
              <a:t>‹N°›</a:t>
            </a:fld>
            <a:endParaRPr lang="fr-FR"/>
          </a:p>
        </p:txBody>
      </p:sp>
    </p:spTree>
    <p:extLst>
      <p:ext uri="{BB962C8B-B14F-4D97-AF65-F5344CB8AC3E}">
        <p14:creationId xmlns:p14="http://schemas.microsoft.com/office/powerpoint/2010/main" val="1580483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B53C9B8-C8B2-134B-B29D-47873617EFFD}"/>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EF027433-0042-7749-B142-2C6DAE889B38}"/>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106AE79-D91B-C442-AE56-7C0FAE6D612E}"/>
              </a:ext>
            </a:extLst>
          </p:cNvPr>
          <p:cNvSpPr>
            <a:spLocks noGrp="1"/>
          </p:cNvSpPr>
          <p:nvPr>
            <p:ph type="dt" sz="half" idx="10"/>
          </p:nvPr>
        </p:nvSpPr>
        <p:spPr/>
        <p:txBody>
          <a:bodyPr/>
          <a:lstStyle/>
          <a:p>
            <a:fld id="{AC41EF9B-8674-B443-9FF6-5EFCC2E4A51C}" type="datetimeFigureOut">
              <a:rPr lang="fr-FR" smtClean="0"/>
              <a:t>28/04/2020</a:t>
            </a:fld>
            <a:endParaRPr lang="fr-FR"/>
          </a:p>
        </p:txBody>
      </p:sp>
      <p:sp>
        <p:nvSpPr>
          <p:cNvPr id="5" name="Espace réservé du pied de page 4">
            <a:extLst>
              <a:ext uri="{FF2B5EF4-FFF2-40B4-BE49-F238E27FC236}">
                <a16:creationId xmlns:a16="http://schemas.microsoft.com/office/drawing/2014/main" id="{394B453B-1F95-5D4A-8E1F-6DE1F97B92F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F0D31B3-95A0-3F49-8F35-AAE26996F935}"/>
              </a:ext>
            </a:extLst>
          </p:cNvPr>
          <p:cNvSpPr>
            <a:spLocks noGrp="1"/>
          </p:cNvSpPr>
          <p:nvPr>
            <p:ph type="sldNum" sz="quarter" idx="12"/>
          </p:nvPr>
        </p:nvSpPr>
        <p:spPr/>
        <p:txBody>
          <a:bodyPr/>
          <a:lstStyle/>
          <a:p>
            <a:fld id="{ADB4DD7B-ACA9-FF40-ABD9-F1206196A7D6}" type="slidenum">
              <a:rPr lang="fr-FR" smtClean="0"/>
              <a:t>‹N°›</a:t>
            </a:fld>
            <a:endParaRPr lang="fr-FR"/>
          </a:p>
        </p:txBody>
      </p:sp>
    </p:spTree>
    <p:extLst>
      <p:ext uri="{BB962C8B-B14F-4D97-AF65-F5344CB8AC3E}">
        <p14:creationId xmlns:p14="http://schemas.microsoft.com/office/powerpoint/2010/main" val="2435521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6BA02A-3E35-A649-945F-FEF735B1B85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94B428D-B7E9-8546-B363-733E9F30A62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B72D2CD-0F2D-D747-8DE7-C11E86EF0F0B}"/>
              </a:ext>
            </a:extLst>
          </p:cNvPr>
          <p:cNvSpPr>
            <a:spLocks noGrp="1"/>
          </p:cNvSpPr>
          <p:nvPr>
            <p:ph type="dt" sz="half" idx="10"/>
          </p:nvPr>
        </p:nvSpPr>
        <p:spPr/>
        <p:txBody>
          <a:bodyPr/>
          <a:lstStyle/>
          <a:p>
            <a:fld id="{AC41EF9B-8674-B443-9FF6-5EFCC2E4A51C}" type="datetimeFigureOut">
              <a:rPr lang="fr-FR" smtClean="0"/>
              <a:t>28/04/2020</a:t>
            </a:fld>
            <a:endParaRPr lang="fr-FR"/>
          </a:p>
        </p:txBody>
      </p:sp>
      <p:sp>
        <p:nvSpPr>
          <p:cNvPr id="5" name="Espace réservé du pied de page 4">
            <a:extLst>
              <a:ext uri="{FF2B5EF4-FFF2-40B4-BE49-F238E27FC236}">
                <a16:creationId xmlns:a16="http://schemas.microsoft.com/office/drawing/2014/main" id="{50D0DA31-C7EE-E147-BDFC-F201D102A8E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52D19F4-4035-454F-A4AD-757202F3CCF1}"/>
              </a:ext>
            </a:extLst>
          </p:cNvPr>
          <p:cNvSpPr>
            <a:spLocks noGrp="1"/>
          </p:cNvSpPr>
          <p:nvPr>
            <p:ph type="sldNum" sz="quarter" idx="12"/>
          </p:nvPr>
        </p:nvSpPr>
        <p:spPr/>
        <p:txBody>
          <a:bodyPr/>
          <a:lstStyle/>
          <a:p>
            <a:fld id="{ADB4DD7B-ACA9-FF40-ABD9-F1206196A7D6}" type="slidenum">
              <a:rPr lang="fr-FR" smtClean="0"/>
              <a:t>‹N°›</a:t>
            </a:fld>
            <a:endParaRPr lang="fr-FR"/>
          </a:p>
        </p:txBody>
      </p:sp>
    </p:spTree>
    <p:extLst>
      <p:ext uri="{BB962C8B-B14F-4D97-AF65-F5344CB8AC3E}">
        <p14:creationId xmlns:p14="http://schemas.microsoft.com/office/powerpoint/2010/main" val="2321108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04623C-385C-7D49-8482-023088FB5D91}"/>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7C1E18F1-0278-354B-BCEE-78D81D672B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D6411F14-63F8-834A-90A8-86D1C9CDE883}"/>
              </a:ext>
            </a:extLst>
          </p:cNvPr>
          <p:cNvSpPr>
            <a:spLocks noGrp="1"/>
          </p:cNvSpPr>
          <p:nvPr>
            <p:ph type="dt" sz="half" idx="10"/>
          </p:nvPr>
        </p:nvSpPr>
        <p:spPr/>
        <p:txBody>
          <a:bodyPr/>
          <a:lstStyle/>
          <a:p>
            <a:fld id="{AC41EF9B-8674-B443-9FF6-5EFCC2E4A51C}" type="datetimeFigureOut">
              <a:rPr lang="fr-FR" smtClean="0"/>
              <a:t>28/04/2020</a:t>
            </a:fld>
            <a:endParaRPr lang="fr-FR"/>
          </a:p>
        </p:txBody>
      </p:sp>
      <p:sp>
        <p:nvSpPr>
          <p:cNvPr id="5" name="Espace réservé du pied de page 4">
            <a:extLst>
              <a:ext uri="{FF2B5EF4-FFF2-40B4-BE49-F238E27FC236}">
                <a16:creationId xmlns:a16="http://schemas.microsoft.com/office/drawing/2014/main" id="{777F3412-0237-C44E-8AE8-50EB0EC546B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F87E8CC-3AEF-EB46-B5CA-31CCAC4562D5}"/>
              </a:ext>
            </a:extLst>
          </p:cNvPr>
          <p:cNvSpPr>
            <a:spLocks noGrp="1"/>
          </p:cNvSpPr>
          <p:nvPr>
            <p:ph type="sldNum" sz="quarter" idx="12"/>
          </p:nvPr>
        </p:nvSpPr>
        <p:spPr/>
        <p:txBody>
          <a:bodyPr/>
          <a:lstStyle/>
          <a:p>
            <a:fld id="{ADB4DD7B-ACA9-FF40-ABD9-F1206196A7D6}" type="slidenum">
              <a:rPr lang="fr-FR" smtClean="0"/>
              <a:t>‹N°›</a:t>
            </a:fld>
            <a:endParaRPr lang="fr-FR"/>
          </a:p>
        </p:txBody>
      </p:sp>
    </p:spTree>
    <p:extLst>
      <p:ext uri="{BB962C8B-B14F-4D97-AF65-F5344CB8AC3E}">
        <p14:creationId xmlns:p14="http://schemas.microsoft.com/office/powerpoint/2010/main" val="265629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249328-3C05-6143-B5FA-3870EC0BF35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9CA28AF-508E-2942-A40B-3D8A71EFCC2C}"/>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BBF7C827-54A8-EE44-8E93-76496F221E4E}"/>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D5AFFEEC-239E-504C-8B01-1A1BF9F3CBEF}"/>
              </a:ext>
            </a:extLst>
          </p:cNvPr>
          <p:cNvSpPr>
            <a:spLocks noGrp="1"/>
          </p:cNvSpPr>
          <p:nvPr>
            <p:ph type="dt" sz="half" idx="10"/>
          </p:nvPr>
        </p:nvSpPr>
        <p:spPr/>
        <p:txBody>
          <a:bodyPr/>
          <a:lstStyle/>
          <a:p>
            <a:fld id="{AC41EF9B-8674-B443-9FF6-5EFCC2E4A51C}" type="datetimeFigureOut">
              <a:rPr lang="fr-FR" smtClean="0"/>
              <a:t>28/04/2020</a:t>
            </a:fld>
            <a:endParaRPr lang="fr-FR"/>
          </a:p>
        </p:txBody>
      </p:sp>
      <p:sp>
        <p:nvSpPr>
          <p:cNvPr id="6" name="Espace réservé du pied de page 5">
            <a:extLst>
              <a:ext uri="{FF2B5EF4-FFF2-40B4-BE49-F238E27FC236}">
                <a16:creationId xmlns:a16="http://schemas.microsoft.com/office/drawing/2014/main" id="{74AD5A5A-A2A3-6944-ABCC-A6FCC2D5476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600EE8E-63AA-264F-A057-D86E74B28EC3}"/>
              </a:ext>
            </a:extLst>
          </p:cNvPr>
          <p:cNvSpPr>
            <a:spLocks noGrp="1"/>
          </p:cNvSpPr>
          <p:nvPr>
            <p:ph type="sldNum" sz="quarter" idx="12"/>
          </p:nvPr>
        </p:nvSpPr>
        <p:spPr/>
        <p:txBody>
          <a:bodyPr/>
          <a:lstStyle/>
          <a:p>
            <a:fld id="{ADB4DD7B-ACA9-FF40-ABD9-F1206196A7D6}" type="slidenum">
              <a:rPr lang="fr-FR" smtClean="0"/>
              <a:t>‹N°›</a:t>
            </a:fld>
            <a:endParaRPr lang="fr-FR"/>
          </a:p>
        </p:txBody>
      </p:sp>
    </p:spTree>
    <p:extLst>
      <p:ext uri="{BB962C8B-B14F-4D97-AF65-F5344CB8AC3E}">
        <p14:creationId xmlns:p14="http://schemas.microsoft.com/office/powerpoint/2010/main" val="3215497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031809-E555-504B-A22A-C5857E3A0121}"/>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781DE65C-CCFE-9146-845C-85AB037646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1CEBF20-0FFD-8048-BF4D-AC2E5AEF9618}"/>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D5CFF3E3-7F02-564B-8494-8A925D13CC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72E4A433-907C-A14A-9429-F17B1B46CE62}"/>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9521756A-F82D-FD47-AD1E-245F79BBB1FC}"/>
              </a:ext>
            </a:extLst>
          </p:cNvPr>
          <p:cNvSpPr>
            <a:spLocks noGrp="1"/>
          </p:cNvSpPr>
          <p:nvPr>
            <p:ph type="dt" sz="half" idx="10"/>
          </p:nvPr>
        </p:nvSpPr>
        <p:spPr/>
        <p:txBody>
          <a:bodyPr/>
          <a:lstStyle/>
          <a:p>
            <a:fld id="{AC41EF9B-8674-B443-9FF6-5EFCC2E4A51C}" type="datetimeFigureOut">
              <a:rPr lang="fr-FR" smtClean="0"/>
              <a:t>28/04/2020</a:t>
            </a:fld>
            <a:endParaRPr lang="fr-FR"/>
          </a:p>
        </p:txBody>
      </p:sp>
      <p:sp>
        <p:nvSpPr>
          <p:cNvPr id="8" name="Espace réservé du pied de page 7">
            <a:extLst>
              <a:ext uri="{FF2B5EF4-FFF2-40B4-BE49-F238E27FC236}">
                <a16:creationId xmlns:a16="http://schemas.microsoft.com/office/drawing/2014/main" id="{15D05EF8-357D-E248-9C14-2481AF3BBA1F}"/>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818B7E68-5303-FE42-A4D0-9C749B7AC907}"/>
              </a:ext>
            </a:extLst>
          </p:cNvPr>
          <p:cNvSpPr>
            <a:spLocks noGrp="1"/>
          </p:cNvSpPr>
          <p:nvPr>
            <p:ph type="sldNum" sz="quarter" idx="12"/>
          </p:nvPr>
        </p:nvSpPr>
        <p:spPr/>
        <p:txBody>
          <a:bodyPr/>
          <a:lstStyle/>
          <a:p>
            <a:fld id="{ADB4DD7B-ACA9-FF40-ABD9-F1206196A7D6}" type="slidenum">
              <a:rPr lang="fr-FR" smtClean="0"/>
              <a:t>‹N°›</a:t>
            </a:fld>
            <a:endParaRPr lang="fr-FR"/>
          </a:p>
        </p:txBody>
      </p:sp>
    </p:spTree>
    <p:extLst>
      <p:ext uri="{BB962C8B-B14F-4D97-AF65-F5344CB8AC3E}">
        <p14:creationId xmlns:p14="http://schemas.microsoft.com/office/powerpoint/2010/main" val="1097354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F4EB32-AA44-184A-AD20-67C8D389F68F}"/>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5F9313B7-04A1-F549-8CEC-FB1C53B051F2}"/>
              </a:ext>
            </a:extLst>
          </p:cNvPr>
          <p:cNvSpPr>
            <a:spLocks noGrp="1"/>
          </p:cNvSpPr>
          <p:nvPr>
            <p:ph type="dt" sz="half" idx="10"/>
          </p:nvPr>
        </p:nvSpPr>
        <p:spPr/>
        <p:txBody>
          <a:bodyPr/>
          <a:lstStyle/>
          <a:p>
            <a:fld id="{AC41EF9B-8674-B443-9FF6-5EFCC2E4A51C}" type="datetimeFigureOut">
              <a:rPr lang="fr-FR" smtClean="0"/>
              <a:t>28/04/2020</a:t>
            </a:fld>
            <a:endParaRPr lang="fr-FR"/>
          </a:p>
        </p:txBody>
      </p:sp>
      <p:sp>
        <p:nvSpPr>
          <p:cNvPr id="4" name="Espace réservé du pied de page 3">
            <a:extLst>
              <a:ext uri="{FF2B5EF4-FFF2-40B4-BE49-F238E27FC236}">
                <a16:creationId xmlns:a16="http://schemas.microsoft.com/office/drawing/2014/main" id="{D240AEC1-83B2-E94F-B8EC-4053906E5749}"/>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7CD93A47-0BAE-634E-8E5B-AA372E76DF11}"/>
              </a:ext>
            </a:extLst>
          </p:cNvPr>
          <p:cNvSpPr>
            <a:spLocks noGrp="1"/>
          </p:cNvSpPr>
          <p:nvPr>
            <p:ph type="sldNum" sz="quarter" idx="12"/>
          </p:nvPr>
        </p:nvSpPr>
        <p:spPr/>
        <p:txBody>
          <a:bodyPr/>
          <a:lstStyle/>
          <a:p>
            <a:fld id="{ADB4DD7B-ACA9-FF40-ABD9-F1206196A7D6}" type="slidenum">
              <a:rPr lang="fr-FR" smtClean="0"/>
              <a:t>‹N°›</a:t>
            </a:fld>
            <a:endParaRPr lang="fr-FR"/>
          </a:p>
        </p:txBody>
      </p:sp>
    </p:spTree>
    <p:extLst>
      <p:ext uri="{BB962C8B-B14F-4D97-AF65-F5344CB8AC3E}">
        <p14:creationId xmlns:p14="http://schemas.microsoft.com/office/powerpoint/2010/main" val="1937344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E89087D-DA8D-7F47-9C0E-D888993F9C67}"/>
              </a:ext>
            </a:extLst>
          </p:cNvPr>
          <p:cNvSpPr>
            <a:spLocks noGrp="1"/>
          </p:cNvSpPr>
          <p:nvPr>
            <p:ph type="dt" sz="half" idx="10"/>
          </p:nvPr>
        </p:nvSpPr>
        <p:spPr/>
        <p:txBody>
          <a:bodyPr/>
          <a:lstStyle/>
          <a:p>
            <a:fld id="{AC41EF9B-8674-B443-9FF6-5EFCC2E4A51C}" type="datetimeFigureOut">
              <a:rPr lang="fr-FR" smtClean="0"/>
              <a:t>28/04/2020</a:t>
            </a:fld>
            <a:endParaRPr lang="fr-FR"/>
          </a:p>
        </p:txBody>
      </p:sp>
      <p:sp>
        <p:nvSpPr>
          <p:cNvPr id="3" name="Espace réservé du pied de page 2">
            <a:extLst>
              <a:ext uri="{FF2B5EF4-FFF2-40B4-BE49-F238E27FC236}">
                <a16:creationId xmlns:a16="http://schemas.microsoft.com/office/drawing/2014/main" id="{04DE70B1-9E86-8E4D-9FE6-EC874CF7BD36}"/>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C2A14173-A163-E146-9B56-57C2DD801F54}"/>
              </a:ext>
            </a:extLst>
          </p:cNvPr>
          <p:cNvSpPr>
            <a:spLocks noGrp="1"/>
          </p:cNvSpPr>
          <p:nvPr>
            <p:ph type="sldNum" sz="quarter" idx="12"/>
          </p:nvPr>
        </p:nvSpPr>
        <p:spPr/>
        <p:txBody>
          <a:bodyPr/>
          <a:lstStyle/>
          <a:p>
            <a:fld id="{ADB4DD7B-ACA9-FF40-ABD9-F1206196A7D6}" type="slidenum">
              <a:rPr lang="fr-FR" smtClean="0"/>
              <a:t>‹N°›</a:t>
            </a:fld>
            <a:endParaRPr lang="fr-FR"/>
          </a:p>
        </p:txBody>
      </p:sp>
    </p:spTree>
    <p:extLst>
      <p:ext uri="{BB962C8B-B14F-4D97-AF65-F5344CB8AC3E}">
        <p14:creationId xmlns:p14="http://schemas.microsoft.com/office/powerpoint/2010/main" val="2875884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423A9E-0C1B-274C-9534-A6DD0ABA784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10D98A47-7AAA-2142-84F1-42C0B83057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290A4782-499E-E248-8BA6-1FEBAF6BF9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70280E5-89C8-954B-B9B5-6B9AF657BDEB}"/>
              </a:ext>
            </a:extLst>
          </p:cNvPr>
          <p:cNvSpPr>
            <a:spLocks noGrp="1"/>
          </p:cNvSpPr>
          <p:nvPr>
            <p:ph type="dt" sz="half" idx="10"/>
          </p:nvPr>
        </p:nvSpPr>
        <p:spPr/>
        <p:txBody>
          <a:bodyPr/>
          <a:lstStyle/>
          <a:p>
            <a:fld id="{AC41EF9B-8674-B443-9FF6-5EFCC2E4A51C}" type="datetimeFigureOut">
              <a:rPr lang="fr-FR" smtClean="0"/>
              <a:t>28/04/2020</a:t>
            </a:fld>
            <a:endParaRPr lang="fr-FR"/>
          </a:p>
        </p:txBody>
      </p:sp>
      <p:sp>
        <p:nvSpPr>
          <p:cNvPr id="6" name="Espace réservé du pied de page 5">
            <a:extLst>
              <a:ext uri="{FF2B5EF4-FFF2-40B4-BE49-F238E27FC236}">
                <a16:creationId xmlns:a16="http://schemas.microsoft.com/office/drawing/2014/main" id="{C3DAFD9B-8015-934A-8E0C-720112440DF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E93D3B2-9787-BF45-BA7D-64023F19BE26}"/>
              </a:ext>
            </a:extLst>
          </p:cNvPr>
          <p:cNvSpPr>
            <a:spLocks noGrp="1"/>
          </p:cNvSpPr>
          <p:nvPr>
            <p:ph type="sldNum" sz="quarter" idx="12"/>
          </p:nvPr>
        </p:nvSpPr>
        <p:spPr/>
        <p:txBody>
          <a:bodyPr/>
          <a:lstStyle/>
          <a:p>
            <a:fld id="{ADB4DD7B-ACA9-FF40-ABD9-F1206196A7D6}" type="slidenum">
              <a:rPr lang="fr-FR" smtClean="0"/>
              <a:t>‹N°›</a:t>
            </a:fld>
            <a:endParaRPr lang="fr-FR"/>
          </a:p>
        </p:txBody>
      </p:sp>
    </p:spTree>
    <p:extLst>
      <p:ext uri="{BB962C8B-B14F-4D97-AF65-F5344CB8AC3E}">
        <p14:creationId xmlns:p14="http://schemas.microsoft.com/office/powerpoint/2010/main" val="1970617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377848-44D7-154A-8BE3-6CB1F4FB37A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2BD4C85D-BF9B-3342-8DEA-424E9F5934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C0A8056A-D5CA-9647-B635-B250E6C2E6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3AC5BA7-A435-C644-9CB5-A375BFFB221D}"/>
              </a:ext>
            </a:extLst>
          </p:cNvPr>
          <p:cNvSpPr>
            <a:spLocks noGrp="1"/>
          </p:cNvSpPr>
          <p:nvPr>
            <p:ph type="dt" sz="half" idx="10"/>
          </p:nvPr>
        </p:nvSpPr>
        <p:spPr/>
        <p:txBody>
          <a:bodyPr/>
          <a:lstStyle/>
          <a:p>
            <a:fld id="{AC41EF9B-8674-B443-9FF6-5EFCC2E4A51C}" type="datetimeFigureOut">
              <a:rPr lang="fr-FR" smtClean="0"/>
              <a:t>28/04/2020</a:t>
            </a:fld>
            <a:endParaRPr lang="fr-FR"/>
          </a:p>
        </p:txBody>
      </p:sp>
      <p:sp>
        <p:nvSpPr>
          <p:cNvPr id="6" name="Espace réservé du pied de page 5">
            <a:extLst>
              <a:ext uri="{FF2B5EF4-FFF2-40B4-BE49-F238E27FC236}">
                <a16:creationId xmlns:a16="http://schemas.microsoft.com/office/drawing/2014/main" id="{AC681247-6A0C-2640-85D2-19F2C6DB464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4FC69CE-26BF-AF4E-96BF-7D42B30E5C46}"/>
              </a:ext>
            </a:extLst>
          </p:cNvPr>
          <p:cNvSpPr>
            <a:spLocks noGrp="1"/>
          </p:cNvSpPr>
          <p:nvPr>
            <p:ph type="sldNum" sz="quarter" idx="12"/>
          </p:nvPr>
        </p:nvSpPr>
        <p:spPr/>
        <p:txBody>
          <a:bodyPr/>
          <a:lstStyle/>
          <a:p>
            <a:fld id="{ADB4DD7B-ACA9-FF40-ABD9-F1206196A7D6}" type="slidenum">
              <a:rPr lang="fr-FR" smtClean="0"/>
              <a:t>‹N°›</a:t>
            </a:fld>
            <a:endParaRPr lang="fr-FR"/>
          </a:p>
        </p:txBody>
      </p:sp>
    </p:spTree>
    <p:extLst>
      <p:ext uri="{BB962C8B-B14F-4D97-AF65-F5344CB8AC3E}">
        <p14:creationId xmlns:p14="http://schemas.microsoft.com/office/powerpoint/2010/main" val="4269873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7BA4859-8DB2-6245-A507-D4523C2C69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4318CF62-C685-ED42-9A9B-D826B20E65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A492274-EFAE-544A-83A9-BF07C8DE71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41EF9B-8674-B443-9FF6-5EFCC2E4A51C}" type="datetimeFigureOut">
              <a:rPr lang="fr-FR" smtClean="0"/>
              <a:t>28/04/2020</a:t>
            </a:fld>
            <a:endParaRPr lang="fr-FR"/>
          </a:p>
        </p:txBody>
      </p:sp>
      <p:sp>
        <p:nvSpPr>
          <p:cNvPr id="5" name="Espace réservé du pied de page 4">
            <a:extLst>
              <a:ext uri="{FF2B5EF4-FFF2-40B4-BE49-F238E27FC236}">
                <a16:creationId xmlns:a16="http://schemas.microsoft.com/office/drawing/2014/main" id="{F95A5A1A-31E1-644A-9F2A-AAECF955DE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82964F84-61AB-414D-A3B6-9544897963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B4DD7B-ACA9-FF40-ABD9-F1206196A7D6}" type="slidenum">
              <a:rPr lang="fr-FR" smtClean="0"/>
              <a:t>‹N°›</a:t>
            </a:fld>
            <a:endParaRPr lang="fr-FR"/>
          </a:p>
        </p:txBody>
      </p:sp>
    </p:spTree>
    <p:extLst>
      <p:ext uri="{BB962C8B-B14F-4D97-AF65-F5344CB8AC3E}">
        <p14:creationId xmlns:p14="http://schemas.microsoft.com/office/powerpoint/2010/main" val="15124926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6BAEB5-3CD0-6949-AC66-E0BA12E062D7}"/>
              </a:ext>
            </a:extLst>
          </p:cNvPr>
          <p:cNvSpPr>
            <a:spLocks noGrp="1"/>
          </p:cNvSpPr>
          <p:nvPr>
            <p:ph type="ctrTitle"/>
          </p:nvPr>
        </p:nvSpPr>
        <p:spPr/>
        <p:txBody>
          <a:bodyPr>
            <a:normAutofit/>
          </a:bodyPr>
          <a:lstStyle/>
          <a:p>
            <a:r>
              <a:rPr lang="fr-FR" sz="7200" dirty="0">
                <a:latin typeface="Adobe Caslon Pro" panose="0205050205050A020403" pitchFamily="18" charset="77"/>
              </a:rPr>
              <a:t>Avoir enfin du style: </a:t>
            </a:r>
            <a:br>
              <a:rPr lang="fr-FR" sz="7200" dirty="0">
                <a:latin typeface="Adobe Caslon Pro" panose="0205050205050A020403" pitchFamily="18" charset="77"/>
              </a:rPr>
            </a:br>
            <a:r>
              <a:rPr lang="fr-FR" sz="7200" dirty="0">
                <a:latin typeface="Adobe Caslon Pro" panose="0205050205050A020403" pitchFamily="18" charset="77"/>
              </a:rPr>
              <a:t>Outils rhétoriques</a:t>
            </a:r>
          </a:p>
        </p:txBody>
      </p:sp>
      <p:sp>
        <p:nvSpPr>
          <p:cNvPr id="3" name="Sous-titre 2">
            <a:extLst>
              <a:ext uri="{FF2B5EF4-FFF2-40B4-BE49-F238E27FC236}">
                <a16:creationId xmlns:a16="http://schemas.microsoft.com/office/drawing/2014/main" id="{B08ADD64-8C92-4742-9023-BEDA126C11CB}"/>
              </a:ext>
            </a:extLst>
          </p:cNvPr>
          <p:cNvSpPr>
            <a:spLocks noGrp="1"/>
          </p:cNvSpPr>
          <p:nvPr>
            <p:ph type="subTitle" idx="1"/>
          </p:nvPr>
        </p:nvSpPr>
        <p:spPr/>
        <p:txBody>
          <a:bodyPr>
            <a:normAutofit/>
          </a:bodyPr>
          <a:lstStyle/>
          <a:p>
            <a:endParaRPr lang="fr-FR" sz="3200" dirty="0">
              <a:latin typeface="Adobe Caslon Pro" panose="0205050205050A020403" pitchFamily="18" charset="77"/>
            </a:endParaRPr>
          </a:p>
          <a:p>
            <a:r>
              <a:rPr lang="fr-FR" sz="3200" dirty="0">
                <a:latin typeface="Adobe Caslon Pro" panose="0205050205050A020403" pitchFamily="18" charset="77"/>
              </a:rPr>
              <a:t>Victor Ferry</a:t>
            </a:r>
          </a:p>
        </p:txBody>
      </p:sp>
    </p:spTree>
    <p:extLst>
      <p:ext uri="{BB962C8B-B14F-4D97-AF65-F5344CB8AC3E}">
        <p14:creationId xmlns:p14="http://schemas.microsoft.com/office/powerpoint/2010/main" val="316907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956CBB-7E0A-6143-9935-FD68BD5F5390}"/>
              </a:ext>
            </a:extLst>
          </p:cNvPr>
          <p:cNvSpPr>
            <a:spLocks noGrp="1"/>
          </p:cNvSpPr>
          <p:nvPr>
            <p:ph type="title"/>
          </p:nvPr>
        </p:nvSpPr>
        <p:spPr/>
        <p:txBody>
          <a:bodyPr>
            <a:normAutofit/>
          </a:bodyPr>
          <a:lstStyle/>
          <a:p>
            <a:r>
              <a:rPr lang="fr-FR" sz="5400" b="1" dirty="0">
                <a:latin typeface="Adobe Caslon Pro" panose="0205050205050A020403" pitchFamily="18" charset="77"/>
              </a:rPr>
              <a:t>Comment avoir du style?</a:t>
            </a:r>
          </a:p>
        </p:txBody>
      </p:sp>
      <p:sp>
        <p:nvSpPr>
          <p:cNvPr id="3" name="Espace réservé du contenu 2">
            <a:extLst>
              <a:ext uri="{FF2B5EF4-FFF2-40B4-BE49-F238E27FC236}">
                <a16:creationId xmlns:a16="http://schemas.microsoft.com/office/drawing/2014/main" id="{C6E476D8-5DE8-EE4D-8897-81BA8D5B021C}"/>
              </a:ext>
            </a:extLst>
          </p:cNvPr>
          <p:cNvSpPr>
            <a:spLocks noGrp="1"/>
          </p:cNvSpPr>
          <p:nvPr>
            <p:ph idx="1"/>
          </p:nvPr>
        </p:nvSpPr>
        <p:spPr/>
        <p:txBody>
          <a:bodyPr>
            <a:normAutofit/>
          </a:bodyPr>
          <a:lstStyle/>
          <a:p>
            <a:endParaRPr lang="fr-FR" dirty="0"/>
          </a:p>
          <a:p>
            <a:pPr marL="0" indent="0">
              <a:buNone/>
            </a:pPr>
            <a:endParaRPr lang="fr-FR" dirty="0"/>
          </a:p>
          <a:p>
            <a:pPr marL="0" indent="0">
              <a:buNone/>
            </a:pPr>
            <a:r>
              <a:rPr lang="fr-FR" sz="4400" dirty="0">
                <a:latin typeface="Adobe Caslon Pro" panose="0205050205050A020403" pitchFamily="18" charset="77"/>
              </a:rPr>
              <a:t>Étape 1: réaliser qu’on a pas de style</a:t>
            </a:r>
          </a:p>
          <a:p>
            <a:pPr marL="0" indent="0">
              <a:buNone/>
            </a:pPr>
            <a:r>
              <a:rPr lang="fr-FR" sz="4400" dirty="0">
                <a:latin typeface="Adobe Caslon Pro" panose="0205050205050A020403" pitchFamily="18" charset="77"/>
              </a:rPr>
              <a:t>Étape 2: se nourrir des grands auteurs</a:t>
            </a:r>
          </a:p>
          <a:p>
            <a:pPr marL="0" indent="0">
              <a:buNone/>
            </a:pPr>
            <a:r>
              <a:rPr lang="fr-FR" sz="4400" dirty="0">
                <a:latin typeface="Adobe Caslon Pro" panose="0205050205050A020403" pitchFamily="18" charset="77"/>
              </a:rPr>
              <a:t>Étape 3: définir et cultiver son style</a:t>
            </a:r>
          </a:p>
          <a:p>
            <a:pPr marL="0" indent="0">
              <a:buNone/>
            </a:pPr>
            <a:endParaRPr lang="fr-FR" sz="3600" dirty="0">
              <a:latin typeface="Adobe Caslon Pro" panose="0205050205050A020403" pitchFamily="18" charset="77"/>
            </a:endParaRPr>
          </a:p>
          <a:p>
            <a:pPr marL="0" indent="0">
              <a:buNone/>
            </a:pPr>
            <a:endParaRPr lang="fr-FR" sz="3600" dirty="0">
              <a:latin typeface="Adobe Caslon Pro" panose="0205050205050A020403" pitchFamily="18" charset="77"/>
            </a:endParaRPr>
          </a:p>
        </p:txBody>
      </p:sp>
    </p:spTree>
    <p:extLst>
      <p:ext uri="{BB962C8B-B14F-4D97-AF65-F5344CB8AC3E}">
        <p14:creationId xmlns:p14="http://schemas.microsoft.com/office/powerpoint/2010/main" val="1138536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25CF6E-85D5-3947-BC23-E22E3B8FA5EA}"/>
              </a:ext>
            </a:extLst>
          </p:cNvPr>
          <p:cNvSpPr>
            <a:spLocks noGrp="1"/>
          </p:cNvSpPr>
          <p:nvPr>
            <p:ph type="title"/>
          </p:nvPr>
        </p:nvSpPr>
        <p:spPr/>
        <p:txBody>
          <a:bodyPr/>
          <a:lstStyle/>
          <a:p>
            <a:r>
              <a:rPr lang="fr-FR" b="1" dirty="0">
                <a:latin typeface="Adobe Caslon Pro" panose="0205050205050A020403" pitchFamily="18" charset="77"/>
              </a:rPr>
              <a:t>Le piège de la postmodernité</a:t>
            </a:r>
          </a:p>
        </p:txBody>
      </p:sp>
      <p:sp>
        <p:nvSpPr>
          <p:cNvPr id="3" name="Espace réservé du contenu 2">
            <a:extLst>
              <a:ext uri="{FF2B5EF4-FFF2-40B4-BE49-F238E27FC236}">
                <a16:creationId xmlns:a16="http://schemas.microsoft.com/office/drawing/2014/main" id="{6252C39F-4F62-194F-A7B6-CCA0CA97A317}"/>
              </a:ext>
            </a:extLst>
          </p:cNvPr>
          <p:cNvSpPr>
            <a:spLocks noGrp="1"/>
          </p:cNvSpPr>
          <p:nvPr>
            <p:ph idx="1"/>
          </p:nvPr>
        </p:nvSpPr>
        <p:spPr/>
        <p:txBody>
          <a:bodyPr/>
          <a:lstStyle/>
          <a:p>
            <a:pPr marL="0" indent="0">
              <a:buNone/>
            </a:pPr>
            <a:endParaRPr lang="fr-FR" dirty="0"/>
          </a:p>
          <a:p>
            <a:pPr marL="0" indent="0">
              <a:buNone/>
            </a:pPr>
            <a:endParaRPr lang="fr-FR" dirty="0"/>
          </a:p>
          <a:p>
            <a:pPr marL="0" indent="0">
              <a:buNone/>
            </a:pPr>
            <a:endParaRPr lang="fr-FR" dirty="0"/>
          </a:p>
        </p:txBody>
      </p:sp>
      <p:sp>
        <p:nvSpPr>
          <p:cNvPr id="4" name="ZoneTexte 3">
            <a:extLst>
              <a:ext uri="{FF2B5EF4-FFF2-40B4-BE49-F238E27FC236}">
                <a16:creationId xmlns:a16="http://schemas.microsoft.com/office/drawing/2014/main" id="{FD0DE91B-7961-D042-85DE-CFF24F63DDC2}"/>
              </a:ext>
            </a:extLst>
          </p:cNvPr>
          <p:cNvSpPr txBox="1"/>
          <p:nvPr/>
        </p:nvSpPr>
        <p:spPr>
          <a:xfrm>
            <a:off x="838201" y="1690688"/>
            <a:ext cx="9363074" cy="4339650"/>
          </a:xfrm>
          <a:prstGeom prst="rect">
            <a:avLst/>
          </a:prstGeom>
          <a:noFill/>
        </p:spPr>
        <p:txBody>
          <a:bodyPr wrap="square" rtlCol="0">
            <a:spAutoFit/>
          </a:bodyPr>
          <a:lstStyle/>
          <a:p>
            <a:r>
              <a:rPr lang="fr-FR" sz="4400" dirty="0">
                <a:latin typeface="Adobe Caslon Pro" panose="0205050205050A020403" pitchFamily="18" charset="77"/>
              </a:rPr>
              <a:t>Étape 1: </a:t>
            </a:r>
            <a:r>
              <a:rPr lang="fr-FR" sz="4400" strike="sngStrike" dirty="0">
                <a:latin typeface="Adobe Caslon Pro" panose="0205050205050A020403" pitchFamily="18" charset="77"/>
              </a:rPr>
              <a:t>réaliser qu’on a pas de style</a:t>
            </a:r>
          </a:p>
          <a:p>
            <a:pPr marL="571500" indent="-571500">
              <a:buFont typeface="Wingdings" pitchFamily="2" charset="2"/>
              <a:buChar char="Ø"/>
            </a:pPr>
            <a:r>
              <a:rPr lang="fr-FR" sz="3600" dirty="0">
                <a:solidFill>
                  <a:schemeClr val="accent6">
                    <a:lumMod val="75000"/>
                  </a:schemeClr>
                </a:solidFill>
                <a:latin typeface="Adobe Caslon Pro" panose="0205050205050A020403" pitchFamily="18" charset="77"/>
              </a:rPr>
              <a:t>   « Il ne faut pas être dans le jugement »</a:t>
            </a:r>
          </a:p>
          <a:p>
            <a:r>
              <a:rPr lang="fr-FR" sz="4400" dirty="0">
                <a:latin typeface="Adobe Caslon Pro" panose="0205050205050A020403" pitchFamily="18" charset="77"/>
              </a:rPr>
              <a:t>Étape 2: </a:t>
            </a:r>
            <a:r>
              <a:rPr lang="fr-FR" sz="4400" strike="sngStrike" dirty="0">
                <a:latin typeface="Adobe Caslon Pro" panose="0205050205050A020403" pitchFamily="18" charset="77"/>
              </a:rPr>
              <a:t>se nourrir des grands auteurs</a:t>
            </a:r>
          </a:p>
          <a:p>
            <a:pPr marL="571500" indent="-571500">
              <a:buFont typeface="Wingdings" pitchFamily="2" charset="2"/>
              <a:buChar char="Ø"/>
            </a:pPr>
            <a:r>
              <a:rPr lang="fr-FR" sz="3600" dirty="0">
                <a:solidFill>
                  <a:schemeClr val="accent6">
                    <a:lumMod val="75000"/>
                  </a:schemeClr>
                </a:solidFill>
                <a:latin typeface="Adobe Caslon Pro" panose="0205050205050A020403" pitchFamily="18" charset="77"/>
              </a:rPr>
              <a:t>« Chacun son point de vue »</a:t>
            </a:r>
          </a:p>
          <a:p>
            <a:r>
              <a:rPr lang="fr-FR" sz="4400" dirty="0">
                <a:latin typeface="Adobe Caslon Pro" panose="0205050205050A020403" pitchFamily="18" charset="77"/>
              </a:rPr>
              <a:t>Étape 3: </a:t>
            </a:r>
            <a:r>
              <a:rPr lang="fr-FR" sz="4400" strike="sngStrike" dirty="0">
                <a:latin typeface="Adobe Caslon Pro" panose="0205050205050A020403" pitchFamily="18" charset="77"/>
              </a:rPr>
              <a:t>définir et cultiver son style</a:t>
            </a:r>
          </a:p>
          <a:p>
            <a:pPr marL="571500" indent="-571500">
              <a:buFont typeface="Wingdings" pitchFamily="2" charset="2"/>
              <a:buChar char="Ø"/>
            </a:pPr>
            <a:r>
              <a:rPr lang="fr-FR" sz="3600" dirty="0">
                <a:solidFill>
                  <a:schemeClr val="accent6">
                    <a:lumMod val="75000"/>
                  </a:schemeClr>
                </a:solidFill>
                <a:latin typeface="Adobe Caslon Pro" panose="0205050205050A020403" pitchFamily="18" charset="77"/>
              </a:rPr>
              <a:t>« Il ne faut pas catégoriser, nous sommes des Zèbre »</a:t>
            </a:r>
          </a:p>
        </p:txBody>
      </p:sp>
    </p:spTree>
    <p:extLst>
      <p:ext uri="{BB962C8B-B14F-4D97-AF65-F5344CB8AC3E}">
        <p14:creationId xmlns:p14="http://schemas.microsoft.com/office/powerpoint/2010/main" val="3511745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88470C-4202-1C4E-BD89-83AB2665028B}"/>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727CE302-C81A-4A46-A12B-7A304D065B7B}"/>
              </a:ext>
            </a:extLst>
          </p:cNvPr>
          <p:cNvSpPr>
            <a:spLocks noGrp="1"/>
          </p:cNvSpPr>
          <p:nvPr>
            <p:ph idx="1"/>
          </p:nvPr>
        </p:nvSpPr>
        <p:spPr/>
        <p:txBody>
          <a:bodyPr/>
          <a:lstStyle/>
          <a:p>
            <a:pPr marL="0" indent="0">
              <a:buNone/>
            </a:pPr>
            <a:endParaRPr lang="fr-FR" dirty="0"/>
          </a:p>
          <a:p>
            <a:pPr marL="0" indent="0">
              <a:buNone/>
            </a:pPr>
            <a:endParaRPr lang="fr-FR" dirty="0"/>
          </a:p>
          <a:p>
            <a:pPr marL="0" indent="0">
              <a:buNone/>
            </a:pPr>
            <a:r>
              <a:rPr lang="fr-FR" sz="7200" dirty="0">
                <a:latin typeface="Adobe Caslon Pro" panose="0205050205050A020403" pitchFamily="18" charset="77"/>
              </a:rPr>
              <a:t>Parle avec ton cœur! </a:t>
            </a:r>
          </a:p>
        </p:txBody>
      </p:sp>
    </p:spTree>
    <p:extLst>
      <p:ext uri="{BB962C8B-B14F-4D97-AF65-F5344CB8AC3E}">
        <p14:creationId xmlns:p14="http://schemas.microsoft.com/office/powerpoint/2010/main" val="1696105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69D718-9AFD-484D-BA7D-081CB58961E3}"/>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2D6B0BE1-6384-F145-AEEF-00C9419A414E}"/>
              </a:ext>
            </a:extLst>
          </p:cNvPr>
          <p:cNvSpPr>
            <a:spLocks noGrp="1"/>
          </p:cNvSpPr>
          <p:nvPr>
            <p:ph idx="1"/>
          </p:nvPr>
        </p:nvSpPr>
        <p:spPr/>
        <p:txBody>
          <a:bodyPr/>
          <a:lstStyle/>
          <a:p>
            <a:pPr marL="0" indent="0">
              <a:buNone/>
            </a:pPr>
            <a:r>
              <a:rPr lang="fr-FR" sz="4400" dirty="0">
                <a:latin typeface="Adobe Caslon Pro" panose="0205050205050A020403" pitchFamily="18" charset="77"/>
              </a:rPr>
              <a:t>Ne pas confondre: </a:t>
            </a:r>
          </a:p>
          <a:p>
            <a:pPr marL="0" indent="0">
              <a:buNone/>
            </a:pPr>
            <a:r>
              <a:rPr lang="fr-FR" sz="4400" dirty="0">
                <a:latin typeface="Adobe Caslon Pro" panose="0205050205050A020403" pitchFamily="18" charset="77"/>
              </a:rPr>
              <a:t>Avoir </a:t>
            </a:r>
            <a:r>
              <a:rPr lang="fr-FR" sz="4400" i="1" dirty="0">
                <a:latin typeface="Adobe Caslon Pro" panose="0205050205050A020403" pitchFamily="18" charset="77"/>
              </a:rPr>
              <a:t>un style </a:t>
            </a:r>
            <a:r>
              <a:rPr lang="fr-FR" sz="4400" dirty="0">
                <a:latin typeface="Adobe Caslon Pro" panose="0205050205050A020403" pitchFamily="18" charset="77"/>
              </a:rPr>
              <a:t>et avoir </a:t>
            </a:r>
            <a:r>
              <a:rPr lang="fr-FR" sz="4400" i="1" dirty="0">
                <a:latin typeface="Adobe Caslon Pro" panose="0205050205050A020403" pitchFamily="18" charset="77"/>
              </a:rPr>
              <a:t>du style</a:t>
            </a:r>
            <a:r>
              <a:rPr lang="fr-FR" sz="4400" dirty="0">
                <a:latin typeface="Adobe Caslon Pro" panose="0205050205050A020403" pitchFamily="18" charset="77"/>
              </a:rPr>
              <a:t>. </a:t>
            </a:r>
          </a:p>
          <a:p>
            <a:pPr marL="0" indent="0">
              <a:buNone/>
            </a:pPr>
            <a:endParaRPr lang="fr-FR" sz="4400" dirty="0">
              <a:latin typeface="Adobe Caslon Pro" panose="0205050205050A020403" pitchFamily="18" charset="77"/>
            </a:endParaRPr>
          </a:p>
          <a:p>
            <a:pPr marL="0" indent="0">
              <a:buNone/>
            </a:pPr>
            <a:r>
              <a:rPr lang="fr-FR" sz="4400" dirty="0">
                <a:latin typeface="Adobe Caslon Pro" panose="0205050205050A020403" pitchFamily="18" charset="77"/>
              </a:rPr>
              <a:t>Seuls ceux qui ont travaillé dur pour </a:t>
            </a:r>
            <a:r>
              <a:rPr lang="fr-FR" sz="4400" i="1" dirty="0">
                <a:latin typeface="Adobe Caslon Pro" panose="0205050205050A020403" pitchFamily="18" charset="77"/>
              </a:rPr>
              <a:t>du style </a:t>
            </a:r>
            <a:r>
              <a:rPr lang="fr-FR" sz="4400" dirty="0">
                <a:latin typeface="Adobe Caslon Pro" panose="0205050205050A020403" pitchFamily="18" charset="77"/>
              </a:rPr>
              <a:t>auront un jour </a:t>
            </a:r>
            <a:r>
              <a:rPr lang="fr-FR" sz="4400" i="1" dirty="0">
                <a:latin typeface="Adobe Caslon Pro" panose="0205050205050A020403" pitchFamily="18" charset="77"/>
              </a:rPr>
              <a:t>un style.</a:t>
            </a:r>
            <a:endParaRPr lang="fr-FR" sz="4400" dirty="0">
              <a:latin typeface="Adobe Caslon Pro" panose="0205050205050A020403" pitchFamily="18" charset="77"/>
            </a:endParaRPr>
          </a:p>
          <a:p>
            <a:pPr marL="0" indent="0">
              <a:buNone/>
            </a:pPr>
            <a:endParaRPr lang="fr-FR" dirty="0"/>
          </a:p>
        </p:txBody>
      </p:sp>
    </p:spTree>
    <p:extLst>
      <p:ext uri="{BB962C8B-B14F-4D97-AF65-F5344CB8AC3E}">
        <p14:creationId xmlns:p14="http://schemas.microsoft.com/office/powerpoint/2010/main" val="796713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263697-73B0-384D-B890-A86507A4AEF2}"/>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2DE7E28C-F66A-DD40-9586-AE49427C9D45}"/>
              </a:ext>
            </a:extLst>
          </p:cNvPr>
          <p:cNvSpPr>
            <a:spLocks noGrp="1"/>
          </p:cNvSpPr>
          <p:nvPr>
            <p:ph idx="1"/>
          </p:nvPr>
        </p:nvSpPr>
        <p:spPr/>
        <p:txBody>
          <a:bodyPr/>
          <a:lstStyle/>
          <a:p>
            <a:pPr marL="0" indent="0">
              <a:buNone/>
            </a:pPr>
            <a:endParaRPr lang="fr-FR" dirty="0"/>
          </a:p>
          <a:p>
            <a:pPr marL="0" indent="0">
              <a:buNone/>
            </a:pPr>
            <a:endParaRPr lang="fr-FR" dirty="0"/>
          </a:p>
          <a:p>
            <a:pPr marL="0" indent="0">
              <a:buNone/>
            </a:pPr>
            <a:endParaRPr lang="fr-FR" dirty="0"/>
          </a:p>
          <a:p>
            <a:pPr marL="0" indent="0">
              <a:buNone/>
            </a:pPr>
            <a:r>
              <a:rPr lang="fr-FR" sz="6000" dirty="0">
                <a:latin typeface="Adobe Caslon Pro" panose="0205050205050A020403" pitchFamily="18" charset="77"/>
              </a:rPr>
              <a:t>À la rencontre des quatre grands styles. </a:t>
            </a:r>
          </a:p>
        </p:txBody>
      </p:sp>
    </p:spTree>
    <p:extLst>
      <p:ext uri="{BB962C8B-B14F-4D97-AF65-F5344CB8AC3E}">
        <p14:creationId xmlns:p14="http://schemas.microsoft.com/office/powerpoint/2010/main" val="3343732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7143D1-BEB4-8343-A935-61A10F64C7CF}"/>
              </a:ext>
            </a:extLst>
          </p:cNvPr>
          <p:cNvSpPr>
            <a:spLocks noGrp="1"/>
          </p:cNvSpPr>
          <p:nvPr>
            <p:ph type="title"/>
          </p:nvPr>
        </p:nvSpPr>
        <p:spPr>
          <a:xfrm>
            <a:off x="385763" y="365125"/>
            <a:ext cx="10968037" cy="1325563"/>
          </a:xfrm>
        </p:spPr>
        <p:txBody>
          <a:bodyPr>
            <a:normAutofit/>
          </a:bodyPr>
          <a:lstStyle/>
          <a:p>
            <a:r>
              <a:rPr lang="fr-FR" sz="4800" b="1" dirty="0">
                <a:latin typeface="Adobe Caslon Pro" panose="0205050205050A020403" pitchFamily="18" charset="77"/>
              </a:rPr>
              <a:t>Le baroque (XVI°-XVII°)</a:t>
            </a:r>
          </a:p>
        </p:txBody>
      </p:sp>
      <p:pic>
        <p:nvPicPr>
          <p:cNvPr id="10" name="Espace réservé du contenu 9">
            <a:extLst>
              <a:ext uri="{FF2B5EF4-FFF2-40B4-BE49-F238E27FC236}">
                <a16:creationId xmlns:a16="http://schemas.microsoft.com/office/drawing/2014/main" id="{ECE071A5-4017-814A-BF83-9A29A7C89C1E}"/>
              </a:ext>
            </a:extLst>
          </p:cNvPr>
          <p:cNvPicPr>
            <a:picLocks noGrp="1" noChangeAspect="1"/>
          </p:cNvPicPr>
          <p:nvPr>
            <p:ph idx="1"/>
          </p:nvPr>
        </p:nvPicPr>
        <p:blipFill>
          <a:blip r:embed="rId2"/>
          <a:stretch>
            <a:fillRect/>
          </a:stretch>
        </p:blipFill>
        <p:spPr>
          <a:xfrm>
            <a:off x="7377815" y="105324"/>
            <a:ext cx="3975985" cy="6647351"/>
          </a:xfrm>
        </p:spPr>
      </p:pic>
      <p:sp>
        <p:nvSpPr>
          <p:cNvPr id="14" name="ZoneTexte 13">
            <a:extLst>
              <a:ext uri="{FF2B5EF4-FFF2-40B4-BE49-F238E27FC236}">
                <a16:creationId xmlns:a16="http://schemas.microsoft.com/office/drawing/2014/main" id="{E379DAEA-F3FC-3545-91EB-34F2982EDC3F}"/>
              </a:ext>
            </a:extLst>
          </p:cNvPr>
          <p:cNvSpPr txBox="1"/>
          <p:nvPr/>
        </p:nvSpPr>
        <p:spPr>
          <a:xfrm>
            <a:off x="738554" y="1551577"/>
            <a:ext cx="6213231" cy="4832092"/>
          </a:xfrm>
          <a:prstGeom prst="rect">
            <a:avLst/>
          </a:prstGeom>
          <a:noFill/>
        </p:spPr>
        <p:txBody>
          <a:bodyPr wrap="square" rtlCol="0">
            <a:spAutoFit/>
          </a:bodyPr>
          <a:lstStyle/>
          <a:p>
            <a:pPr marL="285750" indent="-285750">
              <a:buFont typeface="Arial" panose="020B0604020202020204" pitchFamily="34" charset="0"/>
              <a:buChar char="•"/>
            </a:pPr>
            <a:r>
              <a:rPr lang="fr-FR" sz="3200" dirty="0">
                <a:latin typeface="Adobe Caslon Pro" panose="0205050205050A020403" pitchFamily="18" charset="77"/>
              </a:rPr>
              <a:t>Contexte des grandes découvertes</a:t>
            </a:r>
          </a:p>
          <a:p>
            <a:pPr marL="285750" indent="-285750">
              <a:buFont typeface="Arial" panose="020B0604020202020204" pitchFamily="34" charset="0"/>
              <a:buChar char="•"/>
            </a:pPr>
            <a:r>
              <a:rPr lang="fr-FR" sz="3200" dirty="0">
                <a:latin typeface="Adobe Caslon Pro" panose="0205050205050A020403" pitchFamily="18" charset="77"/>
              </a:rPr>
              <a:t>Style de l’exubérance, de la profusion</a:t>
            </a:r>
          </a:p>
          <a:p>
            <a:pPr marL="285750" indent="-285750">
              <a:buFont typeface="Arial" panose="020B0604020202020204" pitchFamily="34" charset="0"/>
              <a:buChar char="•"/>
            </a:pPr>
            <a:r>
              <a:rPr lang="fr-FR" sz="3200" dirty="0">
                <a:latin typeface="Adobe Caslon Pro" panose="0205050205050A020403" pitchFamily="18" charset="77"/>
              </a:rPr>
              <a:t>Au plan rhétorique: </a:t>
            </a:r>
          </a:p>
          <a:p>
            <a:endParaRPr lang="fr-FR" sz="3200" dirty="0">
              <a:latin typeface="Adobe Caslon Pro" panose="0205050205050A020403" pitchFamily="18" charset="77"/>
            </a:endParaRPr>
          </a:p>
          <a:p>
            <a:pPr marL="742950" lvl="1" indent="-285750">
              <a:buFontTx/>
              <a:buChar char="-"/>
            </a:pPr>
            <a:r>
              <a:rPr lang="fr-FR" sz="2800" dirty="0">
                <a:latin typeface="Adobe Caslon Pro" panose="0205050205050A020403" pitchFamily="18" charset="77"/>
              </a:rPr>
              <a:t>Multiplication des figures</a:t>
            </a:r>
          </a:p>
          <a:p>
            <a:pPr marL="742950" lvl="1" indent="-285750">
              <a:buFontTx/>
              <a:buChar char="-"/>
            </a:pPr>
            <a:r>
              <a:rPr lang="fr-FR" sz="2800" dirty="0">
                <a:latin typeface="Adobe Caslon Pro" panose="0205050205050A020403" pitchFamily="18" charset="77"/>
              </a:rPr>
              <a:t>Longues métaphores filées </a:t>
            </a:r>
          </a:p>
          <a:p>
            <a:pPr marL="742950" lvl="1" indent="-285750">
              <a:buFontTx/>
              <a:buChar char="-"/>
            </a:pPr>
            <a:r>
              <a:rPr lang="fr-FR" sz="2800" dirty="0">
                <a:latin typeface="Adobe Caslon Pro" panose="0205050205050A020403" pitchFamily="18" charset="77"/>
              </a:rPr>
              <a:t>Jeux sur le vrai et le faux, sur le réel et l’imaginaire</a:t>
            </a:r>
          </a:p>
          <a:p>
            <a:pPr marL="285750" indent="-285750">
              <a:buFontTx/>
              <a:buChar char="-"/>
            </a:pPr>
            <a:endParaRPr lang="fr-FR" dirty="0">
              <a:latin typeface="Adobe Caslon Pro" panose="0205050205050A020403" pitchFamily="18" charset="77"/>
            </a:endParaRPr>
          </a:p>
          <a:p>
            <a:pPr marL="285750" indent="-285750">
              <a:buFont typeface="Arial" panose="020B0604020202020204" pitchFamily="34" charset="0"/>
              <a:buChar char="•"/>
            </a:pPr>
            <a:endParaRPr lang="fr-FR" dirty="0">
              <a:latin typeface="Adobe Caslon Pro" panose="0205050205050A020403" pitchFamily="18" charset="77"/>
            </a:endParaRPr>
          </a:p>
        </p:txBody>
      </p:sp>
    </p:spTree>
    <p:extLst>
      <p:ext uri="{BB962C8B-B14F-4D97-AF65-F5344CB8AC3E}">
        <p14:creationId xmlns:p14="http://schemas.microsoft.com/office/powerpoint/2010/main" val="753806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24D61AB-E896-2047-9A8A-DCADF141147F}"/>
              </a:ext>
            </a:extLst>
          </p:cNvPr>
          <p:cNvSpPr>
            <a:spLocks noGrp="1"/>
          </p:cNvSpPr>
          <p:nvPr>
            <p:ph idx="1"/>
          </p:nvPr>
        </p:nvSpPr>
        <p:spPr>
          <a:xfrm>
            <a:off x="445477" y="234462"/>
            <a:ext cx="11301046" cy="6154615"/>
          </a:xfrm>
        </p:spPr>
        <p:txBody>
          <a:bodyPr>
            <a:normAutofit fontScale="92500"/>
          </a:bodyPr>
          <a:lstStyle/>
          <a:p>
            <a:pPr marL="0" indent="0">
              <a:buNone/>
            </a:pPr>
            <a:r>
              <a:rPr lang="fr-BE" sz="3200" b="1" i="1" dirty="0">
                <a:latin typeface="Adobe Caslon Pro" panose="0205050205050A020403" pitchFamily="18" charset="77"/>
              </a:rPr>
              <a:t>Histoire comique des États et Empires du Soleil</a:t>
            </a:r>
            <a:r>
              <a:rPr lang="fr-BE" sz="3200" b="1" dirty="0">
                <a:latin typeface="Adobe Caslon Pro" panose="0205050205050A020403" pitchFamily="18" charset="77"/>
              </a:rPr>
              <a:t>, Cyrano de Bergerac (1662)</a:t>
            </a:r>
            <a:endParaRPr lang="fr-BE" sz="3200" dirty="0">
              <a:latin typeface="Adobe Caslon Pro" panose="0205050205050A020403" pitchFamily="18" charset="77"/>
            </a:endParaRPr>
          </a:p>
          <a:p>
            <a:pPr marL="0" indent="0">
              <a:buNone/>
            </a:pPr>
            <a:endParaRPr lang="fr-BE" dirty="0">
              <a:latin typeface="Adobe Caslon Pro" panose="0205050205050A020403" pitchFamily="18" charset="77"/>
            </a:endParaRPr>
          </a:p>
          <a:p>
            <a:pPr marL="0" indent="0" algn="just">
              <a:buNone/>
            </a:pPr>
            <a:r>
              <a:rPr lang="fr-BE" sz="3600" dirty="0">
                <a:latin typeface="Adobe Caslon Pro" panose="0205050205050A020403" pitchFamily="18" charset="77"/>
              </a:rPr>
              <a:t>On prendrait cette prairie pour un océan, mais parce que c’est une mer qui n’offre point de rivage, mon œil, épouvanté d’avoir couru si loin sans découvrir le bord, y envoyait vitement ma pensée ; et ma pensée doutant que ce fût la fin du monde, se voulait persuader que des lieux si charmants avaient peut-être forcé le ciel de se joindre à la terre. Au milieu d’un tapis si vaste et si parfait, court à bouillons d’argent une fontaine rustique qui couronne ses bords d’un gazon émaillé de pâquerettes, de violettes, et ces fleurs qui se pressent tout à l’entour font croire qu’elles se pressent à qui se mirera la première.</a:t>
            </a:r>
            <a:endParaRPr lang="fr-FR" sz="3600" dirty="0">
              <a:latin typeface="Adobe Caslon Pro" panose="0205050205050A020403" pitchFamily="18" charset="77"/>
            </a:endParaRPr>
          </a:p>
        </p:txBody>
      </p:sp>
    </p:spTree>
    <p:extLst>
      <p:ext uri="{BB962C8B-B14F-4D97-AF65-F5344CB8AC3E}">
        <p14:creationId xmlns:p14="http://schemas.microsoft.com/office/powerpoint/2010/main" val="1649831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13484D-9D36-8A40-A18A-C5D022367D4E}"/>
              </a:ext>
            </a:extLst>
          </p:cNvPr>
          <p:cNvSpPr>
            <a:spLocks noGrp="1"/>
          </p:cNvSpPr>
          <p:nvPr>
            <p:ph type="title"/>
          </p:nvPr>
        </p:nvSpPr>
        <p:spPr/>
        <p:txBody>
          <a:bodyPr>
            <a:normAutofit/>
          </a:bodyPr>
          <a:lstStyle/>
          <a:p>
            <a:r>
              <a:rPr lang="fr-FR" sz="6600" dirty="0">
                <a:latin typeface="Adobe Caslon Pro" panose="0205050205050A020403" pitchFamily="18" charset="77"/>
              </a:rPr>
              <a:t>Qu’emprunter au baroque? </a:t>
            </a:r>
          </a:p>
        </p:txBody>
      </p:sp>
      <p:sp>
        <p:nvSpPr>
          <p:cNvPr id="3" name="Espace réservé du contenu 2">
            <a:extLst>
              <a:ext uri="{FF2B5EF4-FFF2-40B4-BE49-F238E27FC236}">
                <a16:creationId xmlns:a16="http://schemas.microsoft.com/office/drawing/2014/main" id="{F0C29F2E-EFC6-EC48-891B-5E7E4B440FAB}"/>
              </a:ext>
            </a:extLst>
          </p:cNvPr>
          <p:cNvSpPr>
            <a:spLocks noGrp="1"/>
          </p:cNvSpPr>
          <p:nvPr>
            <p:ph idx="1"/>
          </p:nvPr>
        </p:nvSpPr>
        <p:spPr/>
        <p:txBody>
          <a:bodyPr/>
          <a:lstStyle/>
          <a:p>
            <a:pPr marL="0" indent="0">
              <a:buNone/>
            </a:pPr>
            <a:endParaRPr lang="fr-FR" dirty="0">
              <a:latin typeface="Adobe Caslon Pro" panose="0205050205050A020403" pitchFamily="18" charset="77"/>
            </a:endParaRPr>
          </a:p>
          <a:p>
            <a:pPr marL="0" indent="0">
              <a:buNone/>
            </a:pPr>
            <a:endParaRPr lang="fr-FR" sz="6000" dirty="0">
              <a:latin typeface="Adobe Caslon Pro" panose="0205050205050A020403" pitchFamily="18" charset="77"/>
            </a:endParaRPr>
          </a:p>
          <a:p>
            <a:pPr marL="0" indent="0">
              <a:buNone/>
            </a:pPr>
            <a:r>
              <a:rPr lang="fr-FR" sz="6000" dirty="0">
                <a:latin typeface="Adobe Caslon Pro" panose="0205050205050A020403" pitchFamily="18" charset="77"/>
              </a:rPr>
              <a:t>Arrêtez de vivre à crédit: créez vos propres images.</a:t>
            </a:r>
          </a:p>
        </p:txBody>
      </p:sp>
    </p:spTree>
    <p:extLst>
      <p:ext uri="{BB962C8B-B14F-4D97-AF65-F5344CB8AC3E}">
        <p14:creationId xmlns:p14="http://schemas.microsoft.com/office/powerpoint/2010/main" val="9136020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EDCCDD-021F-D445-971C-FC93040F82C0}"/>
              </a:ext>
            </a:extLst>
          </p:cNvPr>
          <p:cNvSpPr>
            <a:spLocks noGrp="1"/>
          </p:cNvSpPr>
          <p:nvPr>
            <p:ph type="title"/>
          </p:nvPr>
        </p:nvSpPr>
        <p:spPr/>
        <p:txBody>
          <a:bodyPr>
            <a:normAutofit/>
          </a:bodyPr>
          <a:lstStyle/>
          <a:p>
            <a:r>
              <a:rPr lang="fr-FR" sz="6000" b="1" dirty="0">
                <a:latin typeface="Adobe Caslon Pro" panose="0205050205050A020403" pitchFamily="18" charset="77"/>
              </a:rPr>
              <a:t>Le classicisme (XVII°-XVIII°)</a:t>
            </a:r>
          </a:p>
        </p:txBody>
      </p:sp>
      <p:pic>
        <p:nvPicPr>
          <p:cNvPr id="5" name="Espace réservé du contenu 4">
            <a:extLst>
              <a:ext uri="{FF2B5EF4-FFF2-40B4-BE49-F238E27FC236}">
                <a16:creationId xmlns:a16="http://schemas.microsoft.com/office/drawing/2014/main" id="{FE9AB569-D070-4D4B-92F1-EA351CFA8549}"/>
              </a:ext>
            </a:extLst>
          </p:cNvPr>
          <p:cNvPicPr>
            <a:picLocks noGrp="1" noChangeAspect="1"/>
          </p:cNvPicPr>
          <p:nvPr>
            <p:ph idx="1"/>
          </p:nvPr>
        </p:nvPicPr>
        <p:blipFill>
          <a:blip r:embed="rId2"/>
          <a:stretch>
            <a:fillRect/>
          </a:stretch>
        </p:blipFill>
        <p:spPr>
          <a:xfrm>
            <a:off x="5880176" y="1690686"/>
            <a:ext cx="5926061" cy="3706201"/>
          </a:xfrm>
        </p:spPr>
      </p:pic>
      <p:sp>
        <p:nvSpPr>
          <p:cNvPr id="6" name="ZoneTexte 5">
            <a:extLst>
              <a:ext uri="{FF2B5EF4-FFF2-40B4-BE49-F238E27FC236}">
                <a16:creationId xmlns:a16="http://schemas.microsoft.com/office/drawing/2014/main" id="{44C81681-BF37-3444-B680-3E2A5D541473}"/>
              </a:ext>
            </a:extLst>
          </p:cNvPr>
          <p:cNvSpPr txBox="1"/>
          <p:nvPr/>
        </p:nvSpPr>
        <p:spPr>
          <a:xfrm>
            <a:off x="385763" y="1690687"/>
            <a:ext cx="5684704" cy="5755422"/>
          </a:xfrm>
          <a:prstGeom prst="rect">
            <a:avLst/>
          </a:prstGeom>
          <a:noFill/>
        </p:spPr>
        <p:txBody>
          <a:bodyPr wrap="square" rtlCol="0">
            <a:spAutoFit/>
          </a:bodyPr>
          <a:lstStyle/>
          <a:p>
            <a:pPr marL="285750" indent="-285750">
              <a:buFont typeface="Arial" panose="020B0604020202020204" pitchFamily="34" charset="0"/>
              <a:buChar char="•"/>
            </a:pPr>
            <a:r>
              <a:rPr lang="fr-FR" sz="3200" dirty="0">
                <a:latin typeface="Adobe Caslon Pro" panose="0205050205050A020403" pitchFamily="18" charset="77"/>
              </a:rPr>
              <a:t>Contexte du règne de Louis XIV</a:t>
            </a:r>
          </a:p>
          <a:p>
            <a:pPr marL="285750" indent="-285750">
              <a:buFont typeface="Arial" panose="020B0604020202020204" pitchFamily="34" charset="0"/>
              <a:buChar char="•"/>
            </a:pPr>
            <a:r>
              <a:rPr lang="fr-FR" sz="3200" dirty="0">
                <a:latin typeface="Adobe Caslon Pro" panose="0205050205050A020403" pitchFamily="18" charset="77"/>
              </a:rPr>
              <a:t>Idéal d’un honnête homme sobre, cultivé, maître de ses émotions. </a:t>
            </a:r>
          </a:p>
          <a:p>
            <a:pPr marL="285750" indent="-285750">
              <a:buFont typeface="Arial" panose="020B0604020202020204" pitchFamily="34" charset="0"/>
              <a:buChar char="•"/>
            </a:pPr>
            <a:endParaRPr lang="fr-FR" sz="3200" dirty="0">
              <a:latin typeface="Adobe Caslon Pro" panose="0205050205050A020403" pitchFamily="18" charset="77"/>
            </a:endParaRPr>
          </a:p>
          <a:p>
            <a:r>
              <a:rPr lang="fr-FR" sz="3200" dirty="0">
                <a:latin typeface="Adobe Caslon Pro" panose="0205050205050A020403" pitchFamily="18" charset="77"/>
              </a:rPr>
              <a:t>Au plan rhétorique: </a:t>
            </a:r>
          </a:p>
          <a:p>
            <a:endParaRPr lang="fr-FR" sz="3200" dirty="0">
              <a:latin typeface="Adobe Caslon Pro" panose="0205050205050A020403" pitchFamily="18" charset="77"/>
            </a:endParaRPr>
          </a:p>
          <a:p>
            <a:r>
              <a:rPr lang="fr-FR" sz="2800" dirty="0">
                <a:latin typeface="Adobe Caslon Pro" panose="0205050205050A020403" pitchFamily="18" charset="77"/>
              </a:rPr>
              <a:t>- Équilibre entre plaire et instruire</a:t>
            </a:r>
          </a:p>
          <a:p>
            <a:r>
              <a:rPr lang="fr-FR" sz="2800" dirty="0">
                <a:latin typeface="Adobe Caslon Pro" panose="0205050205050A020403" pitchFamily="18" charset="77"/>
              </a:rPr>
              <a:t>- Culte du rythme et de la rime</a:t>
            </a:r>
          </a:p>
          <a:p>
            <a:endParaRPr lang="fr-FR" sz="2800" dirty="0">
              <a:latin typeface="Adobe Caslon Pro" panose="0205050205050A020403" pitchFamily="18" charset="77"/>
            </a:endParaRPr>
          </a:p>
          <a:p>
            <a:pPr marL="285750" indent="-285750">
              <a:buFont typeface="Arial" panose="020B0604020202020204" pitchFamily="34" charset="0"/>
              <a:buChar char="•"/>
            </a:pPr>
            <a:endParaRPr lang="fr-FR" sz="2800" dirty="0">
              <a:latin typeface="Adobe Caslon Pro" panose="0205050205050A020403" pitchFamily="18" charset="77"/>
            </a:endParaRPr>
          </a:p>
        </p:txBody>
      </p:sp>
      <p:sp>
        <p:nvSpPr>
          <p:cNvPr id="3" name="ZoneTexte 2">
            <a:extLst>
              <a:ext uri="{FF2B5EF4-FFF2-40B4-BE49-F238E27FC236}">
                <a16:creationId xmlns:a16="http://schemas.microsoft.com/office/drawing/2014/main" id="{153902AF-C33C-794E-A5F8-C469E273ABF9}"/>
              </a:ext>
            </a:extLst>
          </p:cNvPr>
          <p:cNvSpPr txBox="1"/>
          <p:nvPr/>
        </p:nvSpPr>
        <p:spPr>
          <a:xfrm>
            <a:off x="6556432" y="5557838"/>
            <a:ext cx="5491163" cy="369332"/>
          </a:xfrm>
          <a:prstGeom prst="rect">
            <a:avLst/>
          </a:prstGeom>
          <a:noFill/>
        </p:spPr>
        <p:txBody>
          <a:bodyPr wrap="square" rtlCol="0">
            <a:spAutoFit/>
          </a:bodyPr>
          <a:lstStyle/>
          <a:p>
            <a:r>
              <a:rPr lang="fr-FR" i="1" dirty="0">
                <a:latin typeface="Adobe Caslon Pro" panose="0205050205050A020403" pitchFamily="18" charset="77"/>
              </a:rPr>
              <a:t>Le Sacre de Napoléon, </a:t>
            </a:r>
            <a:r>
              <a:rPr lang="fr-FR" dirty="0">
                <a:latin typeface="Adobe Caslon Pro" panose="0205050205050A020403" pitchFamily="18" charset="77"/>
              </a:rPr>
              <a:t>Jacques-Louis David, 1807</a:t>
            </a:r>
          </a:p>
        </p:txBody>
      </p:sp>
    </p:spTree>
    <p:extLst>
      <p:ext uri="{BB962C8B-B14F-4D97-AF65-F5344CB8AC3E}">
        <p14:creationId xmlns:p14="http://schemas.microsoft.com/office/powerpoint/2010/main" val="27839125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1081BC-0064-B446-B6D7-9697D43FEA1A}"/>
              </a:ext>
            </a:extLst>
          </p:cNvPr>
          <p:cNvSpPr>
            <a:spLocks noGrp="1"/>
          </p:cNvSpPr>
          <p:nvPr>
            <p:ph type="title"/>
          </p:nvPr>
        </p:nvSpPr>
        <p:spPr/>
        <p:txBody>
          <a:bodyPr/>
          <a:lstStyle/>
          <a:p>
            <a:r>
              <a:rPr lang="fr-BE" dirty="0">
                <a:latin typeface="Adobe Caslon Pro" panose="0205050205050A020403" pitchFamily="18" charset="77"/>
              </a:rPr>
              <a:t>L’Art poétique, Nicolas Boileau (1674)</a:t>
            </a:r>
            <a:br>
              <a:rPr lang="fr-BE" dirty="0">
                <a:latin typeface="Adobe Caslon Pro" panose="0205050205050A020403" pitchFamily="18" charset="77"/>
              </a:rPr>
            </a:br>
            <a:endParaRPr lang="fr-FR" dirty="0">
              <a:latin typeface="Adobe Caslon Pro" panose="0205050205050A020403" pitchFamily="18" charset="77"/>
            </a:endParaRPr>
          </a:p>
        </p:txBody>
      </p:sp>
      <p:sp>
        <p:nvSpPr>
          <p:cNvPr id="3" name="Espace réservé du contenu 2">
            <a:extLst>
              <a:ext uri="{FF2B5EF4-FFF2-40B4-BE49-F238E27FC236}">
                <a16:creationId xmlns:a16="http://schemas.microsoft.com/office/drawing/2014/main" id="{5E2FF03A-6D7C-424A-BB9F-B1F64FA7361D}"/>
              </a:ext>
            </a:extLst>
          </p:cNvPr>
          <p:cNvSpPr>
            <a:spLocks noGrp="1"/>
          </p:cNvSpPr>
          <p:nvPr>
            <p:ph idx="1"/>
          </p:nvPr>
        </p:nvSpPr>
        <p:spPr/>
        <p:txBody>
          <a:bodyPr/>
          <a:lstStyle/>
          <a:p>
            <a:pPr marL="0" indent="0">
              <a:buNone/>
            </a:pPr>
            <a:endParaRPr lang="fr-FR" dirty="0"/>
          </a:p>
          <a:p>
            <a:pPr marL="0" indent="0">
              <a:buNone/>
            </a:pPr>
            <a:r>
              <a:rPr lang="fr-BE" sz="3600" dirty="0">
                <a:latin typeface="Adobe Caslon Pro" panose="0205050205050A020403" pitchFamily="18" charset="77"/>
              </a:rPr>
              <a:t>Avant donc que d’écrire, apprenez à penser.</a:t>
            </a:r>
            <a:endParaRPr lang="fr-BE" sz="3600" dirty="0">
              <a:effectLst/>
              <a:latin typeface="Adobe Caslon Pro" panose="0205050205050A020403" pitchFamily="18" charset="77"/>
            </a:endParaRPr>
          </a:p>
          <a:p>
            <a:pPr marL="0" indent="0">
              <a:buNone/>
            </a:pPr>
            <a:r>
              <a:rPr lang="fr-BE" sz="3600" dirty="0">
                <a:latin typeface="Adobe Caslon Pro" panose="0205050205050A020403" pitchFamily="18" charset="77"/>
              </a:rPr>
              <a:t>Selon que notre idée est plus ou moins obscure,</a:t>
            </a:r>
            <a:endParaRPr lang="fr-BE" sz="3600" dirty="0">
              <a:effectLst/>
              <a:latin typeface="Adobe Caslon Pro" panose="0205050205050A020403" pitchFamily="18" charset="77"/>
            </a:endParaRPr>
          </a:p>
          <a:p>
            <a:pPr marL="0" indent="0">
              <a:buNone/>
            </a:pPr>
            <a:r>
              <a:rPr lang="fr-BE" sz="3600" dirty="0">
                <a:latin typeface="Adobe Caslon Pro" panose="0205050205050A020403" pitchFamily="18" charset="77"/>
              </a:rPr>
              <a:t>L’expression la suit, ou moins nette, ou plus pure.</a:t>
            </a:r>
            <a:endParaRPr lang="fr-BE" sz="3600" dirty="0">
              <a:effectLst/>
              <a:latin typeface="Adobe Caslon Pro" panose="0205050205050A020403" pitchFamily="18" charset="77"/>
            </a:endParaRPr>
          </a:p>
          <a:p>
            <a:pPr marL="0" indent="0">
              <a:buNone/>
            </a:pPr>
            <a:r>
              <a:rPr lang="fr-BE" sz="3600" dirty="0">
                <a:latin typeface="Adobe Caslon Pro" panose="0205050205050A020403" pitchFamily="18" charset="77"/>
              </a:rPr>
              <a:t>Ce que l’on conçoit bien s’énonce clairement,</a:t>
            </a:r>
            <a:endParaRPr lang="fr-BE" sz="3600" dirty="0">
              <a:effectLst/>
              <a:latin typeface="Adobe Caslon Pro" panose="0205050205050A020403" pitchFamily="18" charset="77"/>
            </a:endParaRPr>
          </a:p>
          <a:p>
            <a:pPr marL="0" indent="0">
              <a:buNone/>
            </a:pPr>
            <a:r>
              <a:rPr lang="fr-BE" sz="3600" dirty="0">
                <a:latin typeface="Adobe Caslon Pro" panose="0205050205050A020403" pitchFamily="18" charset="77"/>
              </a:rPr>
              <a:t>Et les mots pour le dire arrivent aisément. </a:t>
            </a:r>
            <a:endParaRPr lang="fr-FR" sz="3600" dirty="0">
              <a:latin typeface="Adobe Caslon Pro" panose="0205050205050A020403" pitchFamily="18" charset="77"/>
            </a:endParaRPr>
          </a:p>
        </p:txBody>
      </p:sp>
    </p:spTree>
    <p:extLst>
      <p:ext uri="{BB962C8B-B14F-4D97-AF65-F5344CB8AC3E}">
        <p14:creationId xmlns:p14="http://schemas.microsoft.com/office/powerpoint/2010/main" val="344812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251057-6E1A-C046-BC22-5CD7857151DC}"/>
              </a:ext>
            </a:extLst>
          </p:cNvPr>
          <p:cNvSpPr>
            <a:spLocks noGrp="1"/>
          </p:cNvSpPr>
          <p:nvPr>
            <p:ph type="title"/>
          </p:nvPr>
        </p:nvSpPr>
        <p:spPr/>
        <p:txBody>
          <a:bodyPr/>
          <a:lstStyle/>
          <a:p>
            <a:r>
              <a:rPr lang="fr-FR" dirty="0">
                <a:latin typeface="Adobe Caslon Pro" panose="0205050205050A020403" pitchFamily="18" charset="77"/>
              </a:rPr>
              <a:t>Les 5 canons de la rhétorique</a:t>
            </a:r>
          </a:p>
        </p:txBody>
      </p:sp>
      <p:sp>
        <p:nvSpPr>
          <p:cNvPr id="3" name="Espace réservé du contenu 2">
            <a:extLst>
              <a:ext uri="{FF2B5EF4-FFF2-40B4-BE49-F238E27FC236}">
                <a16:creationId xmlns:a16="http://schemas.microsoft.com/office/drawing/2014/main" id="{65BFAC4F-82B2-7544-BF8A-F8EA28856C21}"/>
              </a:ext>
            </a:extLst>
          </p:cNvPr>
          <p:cNvSpPr>
            <a:spLocks noGrp="1"/>
          </p:cNvSpPr>
          <p:nvPr>
            <p:ph idx="1"/>
          </p:nvPr>
        </p:nvSpPr>
        <p:spPr/>
        <p:txBody>
          <a:bodyPr/>
          <a:lstStyle/>
          <a:p>
            <a:endParaRPr lang="fr-FR" sz="3600" dirty="0">
              <a:latin typeface="Adobe Caslon Pro" panose="0205050205050A020403" pitchFamily="18" charset="77"/>
            </a:endParaRPr>
          </a:p>
          <a:p>
            <a:r>
              <a:rPr lang="fr-FR" sz="3600" dirty="0">
                <a:latin typeface="Adobe Caslon Pro" panose="0205050205050A020403" pitchFamily="18" charset="77"/>
              </a:rPr>
              <a:t>Invention</a:t>
            </a:r>
          </a:p>
          <a:p>
            <a:r>
              <a:rPr lang="fr-FR" sz="3600" dirty="0">
                <a:latin typeface="Adobe Caslon Pro" panose="0205050205050A020403" pitchFamily="18" charset="77"/>
              </a:rPr>
              <a:t>Disposition </a:t>
            </a:r>
          </a:p>
          <a:p>
            <a:r>
              <a:rPr lang="fr-FR" sz="3600" dirty="0">
                <a:latin typeface="Adobe Caslon Pro" panose="0205050205050A020403" pitchFamily="18" charset="77"/>
              </a:rPr>
              <a:t>Style</a:t>
            </a:r>
          </a:p>
          <a:p>
            <a:r>
              <a:rPr lang="fr-FR" sz="3600" dirty="0">
                <a:latin typeface="Adobe Caslon Pro" panose="0205050205050A020403" pitchFamily="18" charset="77"/>
              </a:rPr>
              <a:t>Mémoire</a:t>
            </a:r>
          </a:p>
          <a:p>
            <a:r>
              <a:rPr lang="fr-FR" sz="3600" dirty="0">
                <a:latin typeface="Adobe Caslon Pro" panose="0205050205050A020403" pitchFamily="18" charset="77"/>
              </a:rPr>
              <a:t>Performance </a:t>
            </a:r>
          </a:p>
          <a:p>
            <a:endParaRPr lang="fr-FR" dirty="0"/>
          </a:p>
        </p:txBody>
      </p:sp>
    </p:spTree>
    <p:extLst>
      <p:ext uri="{BB962C8B-B14F-4D97-AF65-F5344CB8AC3E}">
        <p14:creationId xmlns:p14="http://schemas.microsoft.com/office/powerpoint/2010/main" val="10811336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764D02-BB55-2445-8289-B3729D985B84}"/>
              </a:ext>
            </a:extLst>
          </p:cNvPr>
          <p:cNvSpPr>
            <a:spLocks noGrp="1"/>
          </p:cNvSpPr>
          <p:nvPr>
            <p:ph type="title"/>
          </p:nvPr>
        </p:nvSpPr>
        <p:spPr/>
        <p:txBody>
          <a:bodyPr>
            <a:normAutofit/>
          </a:bodyPr>
          <a:lstStyle/>
          <a:p>
            <a:r>
              <a:rPr lang="fr-FR" sz="6600" dirty="0">
                <a:latin typeface="Adobe Caslon Pro" panose="0205050205050A020403" pitchFamily="18" charset="77"/>
              </a:rPr>
              <a:t>Qu’emprunter au classicisme? </a:t>
            </a:r>
          </a:p>
        </p:txBody>
      </p:sp>
      <p:sp>
        <p:nvSpPr>
          <p:cNvPr id="3" name="Espace réservé du contenu 2">
            <a:extLst>
              <a:ext uri="{FF2B5EF4-FFF2-40B4-BE49-F238E27FC236}">
                <a16:creationId xmlns:a16="http://schemas.microsoft.com/office/drawing/2014/main" id="{EFB18D15-74B1-BC4A-B0BE-F70EFD1A990F}"/>
              </a:ext>
            </a:extLst>
          </p:cNvPr>
          <p:cNvSpPr>
            <a:spLocks noGrp="1"/>
          </p:cNvSpPr>
          <p:nvPr>
            <p:ph idx="1"/>
          </p:nvPr>
        </p:nvSpPr>
        <p:spPr/>
        <p:txBody>
          <a:bodyPr/>
          <a:lstStyle/>
          <a:p>
            <a:pPr marL="0" indent="0">
              <a:buNone/>
            </a:pPr>
            <a:endParaRPr lang="fr-FR" dirty="0"/>
          </a:p>
          <a:p>
            <a:pPr marL="0" indent="0">
              <a:buNone/>
            </a:pPr>
            <a:endParaRPr lang="fr-FR" dirty="0"/>
          </a:p>
          <a:p>
            <a:pPr marL="0" indent="0">
              <a:buNone/>
            </a:pPr>
            <a:endParaRPr lang="fr-FR" dirty="0"/>
          </a:p>
          <a:p>
            <a:pPr marL="0" indent="0">
              <a:buNone/>
            </a:pPr>
            <a:r>
              <a:rPr lang="fr-FR" sz="6600" dirty="0">
                <a:latin typeface="Adobe Caslon Pro" panose="0205050205050A020403" pitchFamily="18" charset="77"/>
              </a:rPr>
              <a:t>Devenez </a:t>
            </a:r>
            <a:r>
              <a:rPr lang="fr-FR" sz="6600" dirty="0" err="1">
                <a:latin typeface="Adobe Caslon Pro" panose="0205050205050A020403" pitchFamily="18" charset="77"/>
              </a:rPr>
              <a:t>citables</a:t>
            </a:r>
            <a:r>
              <a:rPr lang="fr-FR" sz="6600" dirty="0">
                <a:latin typeface="Adobe Caslon Pro" panose="0205050205050A020403" pitchFamily="18" charset="77"/>
              </a:rPr>
              <a:t>.</a:t>
            </a:r>
          </a:p>
          <a:p>
            <a:pPr marL="0" indent="0">
              <a:buNone/>
            </a:pPr>
            <a:endParaRPr lang="fr-FR" dirty="0"/>
          </a:p>
        </p:txBody>
      </p:sp>
    </p:spTree>
    <p:extLst>
      <p:ext uri="{BB962C8B-B14F-4D97-AF65-F5344CB8AC3E}">
        <p14:creationId xmlns:p14="http://schemas.microsoft.com/office/powerpoint/2010/main" val="42575293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209F85-B019-4F48-A21F-312C480E1D70}"/>
              </a:ext>
            </a:extLst>
          </p:cNvPr>
          <p:cNvSpPr>
            <a:spLocks noGrp="1"/>
          </p:cNvSpPr>
          <p:nvPr>
            <p:ph type="title"/>
          </p:nvPr>
        </p:nvSpPr>
        <p:spPr/>
        <p:txBody>
          <a:bodyPr/>
          <a:lstStyle/>
          <a:p>
            <a:r>
              <a:rPr lang="fr-FR" b="1" dirty="0">
                <a:latin typeface="Adobe Caslon Pro" panose="0205050205050A020403" pitchFamily="18" charset="77"/>
              </a:rPr>
              <a:t>Le romantisme (fin XVIII°-XIX°)</a:t>
            </a:r>
          </a:p>
        </p:txBody>
      </p:sp>
      <p:pic>
        <p:nvPicPr>
          <p:cNvPr id="5" name="Espace réservé du contenu 4">
            <a:extLst>
              <a:ext uri="{FF2B5EF4-FFF2-40B4-BE49-F238E27FC236}">
                <a16:creationId xmlns:a16="http://schemas.microsoft.com/office/drawing/2014/main" id="{F4865668-01C3-0943-9726-B53E06D25A79}"/>
              </a:ext>
            </a:extLst>
          </p:cNvPr>
          <p:cNvPicPr>
            <a:picLocks noGrp="1" noChangeAspect="1"/>
          </p:cNvPicPr>
          <p:nvPr>
            <p:ph idx="1"/>
          </p:nvPr>
        </p:nvPicPr>
        <p:blipFill>
          <a:blip r:embed="rId2"/>
          <a:stretch>
            <a:fillRect/>
          </a:stretch>
        </p:blipFill>
        <p:spPr>
          <a:xfrm>
            <a:off x="7338510" y="1336251"/>
            <a:ext cx="4015290" cy="5156624"/>
          </a:xfrm>
        </p:spPr>
      </p:pic>
      <p:sp>
        <p:nvSpPr>
          <p:cNvPr id="6" name="ZoneTexte 5">
            <a:extLst>
              <a:ext uri="{FF2B5EF4-FFF2-40B4-BE49-F238E27FC236}">
                <a16:creationId xmlns:a16="http://schemas.microsoft.com/office/drawing/2014/main" id="{3FAB78E0-36FC-D641-8BC9-0E28A90C5785}"/>
              </a:ext>
            </a:extLst>
          </p:cNvPr>
          <p:cNvSpPr txBox="1"/>
          <p:nvPr/>
        </p:nvSpPr>
        <p:spPr>
          <a:xfrm>
            <a:off x="457200" y="1453661"/>
            <a:ext cx="6353907" cy="5816977"/>
          </a:xfrm>
          <a:prstGeom prst="rect">
            <a:avLst/>
          </a:prstGeom>
          <a:noFill/>
        </p:spPr>
        <p:txBody>
          <a:bodyPr wrap="square" rtlCol="0">
            <a:spAutoFit/>
          </a:bodyPr>
          <a:lstStyle/>
          <a:p>
            <a:pPr marL="285750" indent="-285750">
              <a:buFont typeface="Arial" panose="020B0604020202020204" pitchFamily="34" charset="0"/>
              <a:buChar char="•"/>
            </a:pPr>
            <a:r>
              <a:rPr lang="fr-FR" sz="3600" dirty="0">
                <a:latin typeface="Adobe Caslon Pro" panose="0205050205050A020403" pitchFamily="18" charset="77"/>
              </a:rPr>
              <a:t>Riposte de la subjectivité face au rationalisme des lumières</a:t>
            </a:r>
          </a:p>
          <a:p>
            <a:pPr marL="285750" indent="-285750">
              <a:buFont typeface="Arial" panose="020B0604020202020204" pitchFamily="34" charset="0"/>
              <a:buChar char="•"/>
            </a:pPr>
            <a:endParaRPr lang="fr-FR" sz="3600" dirty="0">
              <a:latin typeface="Adobe Caslon Pro" panose="0205050205050A020403" pitchFamily="18" charset="77"/>
            </a:endParaRPr>
          </a:p>
          <a:p>
            <a:r>
              <a:rPr lang="fr-FR" sz="3600" dirty="0">
                <a:latin typeface="Adobe Caslon Pro" panose="0205050205050A020403" pitchFamily="18" charset="77"/>
              </a:rPr>
              <a:t>Au plan rhétorique: </a:t>
            </a:r>
          </a:p>
          <a:p>
            <a:endParaRPr lang="fr-FR" sz="3600" dirty="0">
              <a:latin typeface="Adobe Caslon Pro" panose="0205050205050A020403" pitchFamily="18" charset="77"/>
            </a:endParaRPr>
          </a:p>
          <a:p>
            <a:pPr marL="342900" indent="-342900">
              <a:buFontTx/>
              <a:buChar char="-"/>
            </a:pPr>
            <a:r>
              <a:rPr lang="fr-FR" sz="3600" dirty="0">
                <a:latin typeface="Adobe Caslon Pro" panose="0205050205050A020403" pitchFamily="18" charset="77"/>
              </a:rPr>
              <a:t>Style autobiographique</a:t>
            </a:r>
          </a:p>
          <a:p>
            <a:pPr marL="342900" indent="-342900">
              <a:buFontTx/>
              <a:buChar char="-"/>
            </a:pPr>
            <a:r>
              <a:rPr lang="fr-FR" sz="3600" dirty="0">
                <a:latin typeface="Adobe Caslon Pro" panose="0205050205050A020403" pitchFamily="18" charset="77"/>
              </a:rPr>
              <a:t>Passions tristes (mélancolie, nostalgie…)</a:t>
            </a:r>
          </a:p>
          <a:p>
            <a:pPr marL="342900" indent="-342900">
              <a:buFontTx/>
              <a:buChar char="-"/>
            </a:pPr>
            <a:endParaRPr lang="fr-FR" sz="2800" dirty="0">
              <a:latin typeface="Adobe Caslon Pro" panose="0205050205050A020403" pitchFamily="18" charset="77"/>
            </a:endParaRPr>
          </a:p>
          <a:p>
            <a:endParaRPr lang="fr-FR" sz="2800" dirty="0">
              <a:latin typeface="Adobe Caslon Pro" panose="0205050205050A020403" pitchFamily="18" charset="77"/>
            </a:endParaRPr>
          </a:p>
          <a:p>
            <a:endParaRPr lang="fr-FR" sz="2800" dirty="0">
              <a:latin typeface="Adobe Caslon Pro" panose="0205050205050A020403" pitchFamily="18" charset="77"/>
            </a:endParaRPr>
          </a:p>
        </p:txBody>
      </p:sp>
      <p:sp>
        <p:nvSpPr>
          <p:cNvPr id="3" name="ZoneTexte 2">
            <a:extLst>
              <a:ext uri="{FF2B5EF4-FFF2-40B4-BE49-F238E27FC236}">
                <a16:creationId xmlns:a16="http://schemas.microsoft.com/office/drawing/2014/main" id="{11A1ADFC-95F3-C84E-A231-A4C3074B7C53}"/>
              </a:ext>
            </a:extLst>
          </p:cNvPr>
          <p:cNvSpPr txBox="1"/>
          <p:nvPr/>
        </p:nvSpPr>
        <p:spPr>
          <a:xfrm>
            <a:off x="4382105" y="6492875"/>
            <a:ext cx="7809895" cy="369332"/>
          </a:xfrm>
          <a:prstGeom prst="rect">
            <a:avLst/>
          </a:prstGeom>
          <a:noFill/>
        </p:spPr>
        <p:txBody>
          <a:bodyPr wrap="none" rtlCol="0">
            <a:spAutoFit/>
          </a:bodyPr>
          <a:lstStyle/>
          <a:p>
            <a:r>
              <a:rPr lang="fr-FR" dirty="0">
                <a:latin typeface="Adobe Caslon Pro" panose="0205050205050A020403" pitchFamily="18" charset="77"/>
              </a:rPr>
              <a:t>Caspar David Friedrich, </a:t>
            </a:r>
            <a:r>
              <a:rPr lang="fr-FR" i="1" dirty="0">
                <a:latin typeface="Adobe Caslon Pro" panose="0205050205050A020403" pitchFamily="18" charset="77"/>
              </a:rPr>
              <a:t>Le Voyageur contemplant une mer de nuages</a:t>
            </a:r>
            <a:r>
              <a:rPr lang="fr-FR" dirty="0">
                <a:latin typeface="Adobe Caslon Pro" panose="0205050205050A020403" pitchFamily="18" charset="77"/>
              </a:rPr>
              <a:t>, 1817-1818 </a:t>
            </a:r>
          </a:p>
        </p:txBody>
      </p:sp>
    </p:spTree>
    <p:extLst>
      <p:ext uri="{BB962C8B-B14F-4D97-AF65-F5344CB8AC3E}">
        <p14:creationId xmlns:p14="http://schemas.microsoft.com/office/powerpoint/2010/main" val="16577093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7E6E2F-3C28-F941-87F2-0B6DE698BE15}"/>
              </a:ext>
            </a:extLst>
          </p:cNvPr>
          <p:cNvSpPr>
            <a:spLocks noGrp="1"/>
          </p:cNvSpPr>
          <p:nvPr>
            <p:ph type="title"/>
          </p:nvPr>
        </p:nvSpPr>
        <p:spPr/>
        <p:txBody>
          <a:bodyPr>
            <a:normAutofit fontScale="90000"/>
          </a:bodyPr>
          <a:lstStyle/>
          <a:p>
            <a:br>
              <a:rPr lang="fr-BE" dirty="0">
                <a:latin typeface="Adobe Caslon Pro" panose="0205050205050A020403" pitchFamily="18" charset="77"/>
              </a:rPr>
            </a:br>
            <a:br>
              <a:rPr lang="fr-BE" dirty="0">
                <a:latin typeface="Adobe Caslon Pro" panose="0205050205050A020403" pitchFamily="18" charset="77"/>
              </a:rPr>
            </a:br>
            <a:r>
              <a:rPr lang="fr-BE" dirty="0">
                <a:latin typeface="Adobe Caslon Pro" panose="0205050205050A020403" pitchFamily="18" charset="77"/>
              </a:rPr>
              <a:t>Mémoires d’outre-tombe, François-René de Chateaubriand (1849)</a:t>
            </a:r>
            <a:br>
              <a:rPr lang="fr-BE" dirty="0">
                <a:latin typeface="Adobe Caslon Pro" panose="0205050205050A020403" pitchFamily="18" charset="77"/>
              </a:rPr>
            </a:br>
            <a:br>
              <a:rPr lang="fr-BE" dirty="0">
                <a:latin typeface="Adobe Caslon Pro" panose="0205050205050A020403" pitchFamily="18" charset="77"/>
              </a:rPr>
            </a:br>
            <a:endParaRPr lang="fr-FR" dirty="0">
              <a:latin typeface="Adobe Caslon Pro" panose="0205050205050A020403" pitchFamily="18" charset="77"/>
            </a:endParaRPr>
          </a:p>
        </p:txBody>
      </p:sp>
      <p:sp>
        <p:nvSpPr>
          <p:cNvPr id="3" name="Espace réservé du contenu 2">
            <a:extLst>
              <a:ext uri="{FF2B5EF4-FFF2-40B4-BE49-F238E27FC236}">
                <a16:creationId xmlns:a16="http://schemas.microsoft.com/office/drawing/2014/main" id="{3D658116-E85C-6840-BF36-BA1303586484}"/>
              </a:ext>
            </a:extLst>
          </p:cNvPr>
          <p:cNvSpPr>
            <a:spLocks noGrp="1"/>
          </p:cNvSpPr>
          <p:nvPr>
            <p:ph idx="1"/>
          </p:nvPr>
        </p:nvSpPr>
        <p:spPr>
          <a:xfrm>
            <a:off x="535781" y="1528764"/>
            <a:ext cx="11120437" cy="5557836"/>
          </a:xfrm>
        </p:spPr>
        <p:txBody>
          <a:bodyPr>
            <a:normAutofit/>
          </a:bodyPr>
          <a:lstStyle/>
          <a:p>
            <a:pPr marL="0" indent="0" algn="just">
              <a:buNone/>
            </a:pPr>
            <a:endParaRPr lang="fr-FR" sz="3500" dirty="0">
              <a:latin typeface="Adobe Caslon Pro" panose="0205050205050A020403" pitchFamily="18" charset="77"/>
            </a:endParaRPr>
          </a:p>
          <a:p>
            <a:pPr marL="0" indent="0" algn="just">
              <a:buNone/>
            </a:pPr>
            <a:r>
              <a:rPr lang="fr-FR" sz="3500" dirty="0">
                <a:latin typeface="Adobe Caslon Pro" panose="0205050205050A020403" pitchFamily="18" charset="77"/>
              </a:rPr>
              <a:t>Je voyais une femme inconnue et les miracles de son sourire ; les beautés du ciel me semblaient écloses de son souffle ; j’aurais vendu l’éternité pour une de ses caresses. Je me figurais qu’elle palpitait derrière ce voile de l’univers qui la cachait à mes yeux. Oh ! que n’était−il en ma puissance de déchirer le rideau pour presser la femme idéalisée contre mon cœur, pour me consumer sur son sein dans cet amour, source de mes inspirations, de mon désespoir et de ma vie !</a:t>
            </a:r>
          </a:p>
          <a:p>
            <a:pPr marL="0" indent="0" algn="just">
              <a:buNone/>
            </a:pPr>
            <a:endParaRPr lang="fr-FR" dirty="0">
              <a:latin typeface="Adobe Caslon Pro" panose="0205050205050A020403" pitchFamily="18" charset="77"/>
            </a:endParaRPr>
          </a:p>
        </p:txBody>
      </p:sp>
    </p:spTree>
    <p:extLst>
      <p:ext uri="{BB962C8B-B14F-4D97-AF65-F5344CB8AC3E}">
        <p14:creationId xmlns:p14="http://schemas.microsoft.com/office/powerpoint/2010/main" val="19962833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6D4BCA-B5C0-C948-A5F4-0B30CE50740D}"/>
              </a:ext>
            </a:extLst>
          </p:cNvPr>
          <p:cNvSpPr>
            <a:spLocks noGrp="1"/>
          </p:cNvSpPr>
          <p:nvPr>
            <p:ph type="title"/>
          </p:nvPr>
        </p:nvSpPr>
        <p:spPr/>
        <p:txBody>
          <a:bodyPr/>
          <a:lstStyle/>
          <a:p>
            <a:r>
              <a:rPr lang="fr-FR" b="1" dirty="0">
                <a:latin typeface="Adobe Caslon Pro" panose="0205050205050A020403" pitchFamily="18" charset="77"/>
              </a:rPr>
              <a:t>Qu’emprunter au romantisme? </a:t>
            </a:r>
          </a:p>
        </p:txBody>
      </p:sp>
      <p:sp>
        <p:nvSpPr>
          <p:cNvPr id="3" name="Espace réservé du contenu 2">
            <a:extLst>
              <a:ext uri="{FF2B5EF4-FFF2-40B4-BE49-F238E27FC236}">
                <a16:creationId xmlns:a16="http://schemas.microsoft.com/office/drawing/2014/main" id="{4A13A305-FA20-5B4A-B843-52294590A65F}"/>
              </a:ext>
            </a:extLst>
          </p:cNvPr>
          <p:cNvSpPr>
            <a:spLocks noGrp="1"/>
          </p:cNvSpPr>
          <p:nvPr>
            <p:ph idx="1"/>
          </p:nvPr>
        </p:nvSpPr>
        <p:spPr/>
        <p:txBody>
          <a:bodyPr/>
          <a:lstStyle/>
          <a:p>
            <a:pPr marL="0" indent="0">
              <a:buNone/>
            </a:pPr>
            <a:endParaRPr lang="fr-FR" dirty="0"/>
          </a:p>
          <a:p>
            <a:pPr marL="0" indent="0">
              <a:buNone/>
            </a:pPr>
            <a:endParaRPr lang="fr-FR" dirty="0"/>
          </a:p>
          <a:p>
            <a:pPr marL="0" indent="0">
              <a:buNone/>
            </a:pPr>
            <a:endParaRPr lang="fr-FR" dirty="0"/>
          </a:p>
          <a:p>
            <a:pPr marL="0" indent="0">
              <a:buNone/>
            </a:pPr>
            <a:r>
              <a:rPr lang="fr-FR" sz="4400" dirty="0">
                <a:latin typeface="Adobe Caslon Pro" panose="0205050205050A020403" pitchFamily="18" charset="77"/>
              </a:rPr>
              <a:t>L’art de passer de l’ombre à la lumière. </a:t>
            </a:r>
          </a:p>
        </p:txBody>
      </p:sp>
    </p:spTree>
    <p:extLst>
      <p:ext uri="{BB962C8B-B14F-4D97-AF65-F5344CB8AC3E}">
        <p14:creationId xmlns:p14="http://schemas.microsoft.com/office/powerpoint/2010/main" val="30687657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F5428C-1DC5-FB47-B294-2C0EB106E387}"/>
              </a:ext>
            </a:extLst>
          </p:cNvPr>
          <p:cNvSpPr>
            <a:spLocks noGrp="1"/>
          </p:cNvSpPr>
          <p:nvPr>
            <p:ph type="title"/>
          </p:nvPr>
        </p:nvSpPr>
        <p:spPr/>
        <p:txBody>
          <a:bodyPr>
            <a:normAutofit/>
          </a:bodyPr>
          <a:lstStyle/>
          <a:p>
            <a:r>
              <a:rPr lang="fr-FR" sz="4000" b="1" dirty="0">
                <a:latin typeface="Adobe Caslon Pro" panose="0205050205050A020403" pitchFamily="18" charset="77"/>
              </a:rPr>
              <a:t>Le réalisme (Fin XIX° début XX°)</a:t>
            </a:r>
          </a:p>
        </p:txBody>
      </p:sp>
      <p:pic>
        <p:nvPicPr>
          <p:cNvPr id="9" name="Espace réservé du contenu 8">
            <a:extLst>
              <a:ext uri="{FF2B5EF4-FFF2-40B4-BE49-F238E27FC236}">
                <a16:creationId xmlns:a16="http://schemas.microsoft.com/office/drawing/2014/main" id="{9AD25BE1-2F39-8745-8A07-EA03B8B148A0}"/>
              </a:ext>
            </a:extLst>
          </p:cNvPr>
          <p:cNvPicPr>
            <a:picLocks noGrp="1" noChangeAspect="1"/>
          </p:cNvPicPr>
          <p:nvPr>
            <p:ph idx="1"/>
          </p:nvPr>
        </p:nvPicPr>
        <p:blipFill>
          <a:blip r:embed="rId2"/>
          <a:stretch>
            <a:fillRect/>
          </a:stretch>
        </p:blipFill>
        <p:spPr>
          <a:xfrm>
            <a:off x="5401557" y="1862931"/>
            <a:ext cx="6538397" cy="4351338"/>
          </a:xfrm>
        </p:spPr>
      </p:pic>
      <p:sp>
        <p:nvSpPr>
          <p:cNvPr id="10" name="ZoneTexte 9">
            <a:extLst>
              <a:ext uri="{FF2B5EF4-FFF2-40B4-BE49-F238E27FC236}">
                <a16:creationId xmlns:a16="http://schemas.microsoft.com/office/drawing/2014/main" id="{5DA280A7-9602-024F-8C61-D8017E3EFC63}"/>
              </a:ext>
            </a:extLst>
          </p:cNvPr>
          <p:cNvSpPr txBox="1"/>
          <p:nvPr/>
        </p:nvSpPr>
        <p:spPr>
          <a:xfrm>
            <a:off x="480647" y="1862930"/>
            <a:ext cx="4677508" cy="5109091"/>
          </a:xfrm>
          <a:prstGeom prst="rect">
            <a:avLst/>
          </a:prstGeom>
          <a:noFill/>
        </p:spPr>
        <p:txBody>
          <a:bodyPr wrap="square" rtlCol="0">
            <a:spAutoFit/>
          </a:bodyPr>
          <a:lstStyle/>
          <a:p>
            <a:pPr marL="285750" indent="-285750">
              <a:buFont typeface="Arial" panose="020B0604020202020204" pitchFamily="34" charset="0"/>
              <a:buChar char="•"/>
            </a:pPr>
            <a:r>
              <a:rPr lang="fr-FR" sz="2800" dirty="0">
                <a:latin typeface="Adobe Caslon Pro" panose="0205050205050A020403" pitchFamily="18" charset="77"/>
              </a:rPr>
              <a:t>Critique de la subjectivité romantique</a:t>
            </a:r>
          </a:p>
          <a:p>
            <a:pPr marL="285750" indent="-285750">
              <a:buFont typeface="Arial" panose="020B0604020202020204" pitchFamily="34" charset="0"/>
              <a:buChar char="•"/>
            </a:pPr>
            <a:r>
              <a:rPr lang="fr-FR" sz="2800" dirty="0">
                <a:latin typeface="Adobe Caslon Pro" panose="0205050205050A020403" pitchFamily="18" charset="77"/>
              </a:rPr>
              <a:t>Développement des idées sociales</a:t>
            </a:r>
          </a:p>
          <a:p>
            <a:pPr marL="285750" indent="-285750">
              <a:buFont typeface="Arial" panose="020B0604020202020204" pitchFamily="34" charset="0"/>
              <a:buChar char="•"/>
            </a:pPr>
            <a:endParaRPr lang="fr-FR" sz="2800" dirty="0">
              <a:latin typeface="Adobe Caslon Pro" panose="0205050205050A020403" pitchFamily="18" charset="77"/>
            </a:endParaRPr>
          </a:p>
          <a:p>
            <a:r>
              <a:rPr lang="fr-FR" sz="2800" dirty="0">
                <a:latin typeface="Adobe Caslon Pro" panose="0205050205050A020403" pitchFamily="18" charset="77"/>
              </a:rPr>
              <a:t>Au plan rhétorique: </a:t>
            </a:r>
          </a:p>
          <a:p>
            <a:endParaRPr lang="fr-FR" sz="2800" dirty="0">
              <a:latin typeface="Adobe Caslon Pro" panose="0205050205050A020403" pitchFamily="18" charset="77"/>
            </a:endParaRPr>
          </a:p>
          <a:p>
            <a:pPr marL="342900" indent="-342900">
              <a:buFontTx/>
              <a:buChar char="-"/>
            </a:pPr>
            <a:r>
              <a:rPr lang="fr-FR" sz="2800" dirty="0">
                <a:latin typeface="Adobe Caslon Pro" panose="0205050205050A020403" pitchFamily="18" charset="77"/>
              </a:rPr>
              <a:t>Style clinique, descriptif</a:t>
            </a:r>
          </a:p>
          <a:p>
            <a:pPr marL="342900" indent="-342900">
              <a:buFontTx/>
              <a:buChar char="-"/>
            </a:pPr>
            <a:r>
              <a:rPr lang="fr-FR" sz="2800" dirty="0">
                <a:latin typeface="Adobe Caslon Pro" panose="0205050205050A020403" pitchFamily="18" charset="77"/>
              </a:rPr>
              <a:t>Sujets qui touchent au quotidien, à la réalité sans fard</a:t>
            </a:r>
          </a:p>
          <a:p>
            <a:pPr marL="285750" indent="-285750">
              <a:buFont typeface="Arial" panose="020B0604020202020204" pitchFamily="34" charset="0"/>
              <a:buChar char="•"/>
            </a:pPr>
            <a:endParaRPr lang="fr-FR" dirty="0"/>
          </a:p>
        </p:txBody>
      </p:sp>
      <p:sp>
        <p:nvSpPr>
          <p:cNvPr id="3" name="ZoneTexte 2">
            <a:extLst>
              <a:ext uri="{FF2B5EF4-FFF2-40B4-BE49-F238E27FC236}">
                <a16:creationId xmlns:a16="http://schemas.microsoft.com/office/drawing/2014/main" id="{AD191238-E71D-584A-A5AF-2D02D08A2D88}"/>
              </a:ext>
            </a:extLst>
          </p:cNvPr>
          <p:cNvSpPr txBox="1"/>
          <p:nvPr/>
        </p:nvSpPr>
        <p:spPr>
          <a:xfrm>
            <a:off x="5823714" y="6308209"/>
            <a:ext cx="5530086" cy="369332"/>
          </a:xfrm>
          <a:prstGeom prst="rect">
            <a:avLst/>
          </a:prstGeom>
          <a:noFill/>
        </p:spPr>
        <p:txBody>
          <a:bodyPr wrap="square" rtlCol="0">
            <a:spAutoFit/>
          </a:bodyPr>
          <a:lstStyle/>
          <a:p>
            <a:r>
              <a:rPr lang="fr-FR" i="1" dirty="0">
                <a:latin typeface="Adobe Caslon Pro" panose="0205050205050A020403" pitchFamily="18" charset="77"/>
              </a:rPr>
              <a:t>Les Raboteurs de parquet, </a:t>
            </a:r>
            <a:r>
              <a:rPr lang="fr-FR" dirty="0">
                <a:latin typeface="Adobe Caslon Pro" panose="0205050205050A020403" pitchFamily="18" charset="77"/>
              </a:rPr>
              <a:t>Gustave Caillebotte, 1875</a:t>
            </a:r>
          </a:p>
        </p:txBody>
      </p:sp>
    </p:spTree>
    <p:extLst>
      <p:ext uri="{BB962C8B-B14F-4D97-AF65-F5344CB8AC3E}">
        <p14:creationId xmlns:p14="http://schemas.microsoft.com/office/powerpoint/2010/main" val="42784064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7280EB-CFA4-A941-9A9E-F8BE236EF3A9}"/>
              </a:ext>
            </a:extLst>
          </p:cNvPr>
          <p:cNvSpPr>
            <a:spLocks noGrp="1"/>
          </p:cNvSpPr>
          <p:nvPr>
            <p:ph type="title"/>
          </p:nvPr>
        </p:nvSpPr>
        <p:spPr/>
        <p:txBody>
          <a:bodyPr/>
          <a:lstStyle/>
          <a:p>
            <a:r>
              <a:rPr lang="fr-BE" b="1" i="1" dirty="0">
                <a:latin typeface="Adobe Caslon Pro" panose="0205050205050A020403" pitchFamily="18" charset="77"/>
              </a:rPr>
              <a:t>L</a:t>
            </a:r>
            <a:r>
              <a:rPr lang="fr-BE" b="1" dirty="0">
                <a:latin typeface="Adobe Caslon Pro" panose="0205050205050A020403" pitchFamily="18" charset="77"/>
              </a:rPr>
              <a:t>’</a:t>
            </a:r>
            <a:r>
              <a:rPr lang="fr-BE" b="1" i="1" dirty="0">
                <a:latin typeface="Adobe Caslon Pro" panose="0205050205050A020403" pitchFamily="18" charset="77"/>
              </a:rPr>
              <a:t>Assommoir,</a:t>
            </a:r>
            <a:r>
              <a:rPr lang="fr-BE" b="1" dirty="0">
                <a:latin typeface="Adobe Caslon Pro" panose="0205050205050A020403" pitchFamily="18" charset="77"/>
              </a:rPr>
              <a:t> Émile Zola, (1887)</a:t>
            </a:r>
            <a:endParaRPr lang="fr-FR" dirty="0">
              <a:latin typeface="Adobe Caslon Pro" panose="0205050205050A020403" pitchFamily="18" charset="77"/>
            </a:endParaRPr>
          </a:p>
        </p:txBody>
      </p:sp>
      <p:sp>
        <p:nvSpPr>
          <p:cNvPr id="3" name="Espace réservé du contenu 2">
            <a:extLst>
              <a:ext uri="{FF2B5EF4-FFF2-40B4-BE49-F238E27FC236}">
                <a16:creationId xmlns:a16="http://schemas.microsoft.com/office/drawing/2014/main" id="{D29C514D-9F5F-344B-8D65-BCDEC5C7C4F5}"/>
              </a:ext>
            </a:extLst>
          </p:cNvPr>
          <p:cNvSpPr>
            <a:spLocks noGrp="1"/>
          </p:cNvSpPr>
          <p:nvPr>
            <p:ph idx="1"/>
          </p:nvPr>
        </p:nvSpPr>
        <p:spPr>
          <a:xfrm>
            <a:off x="614363" y="1825625"/>
            <a:ext cx="11315700" cy="4351338"/>
          </a:xfrm>
        </p:spPr>
        <p:txBody>
          <a:bodyPr>
            <a:normAutofit lnSpcReduction="10000"/>
          </a:bodyPr>
          <a:lstStyle/>
          <a:p>
            <a:pPr marL="0" indent="0" algn="just">
              <a:buNone/>
            </a:pPr>
            <a:r>
              <a:rPr lang="fr-BE" sz="3200" dirty="0">
                <a:latin typeface="Adobe Caslon Pro" panose="0205050205050A020403" pitchFamily="18" charset="77"/>
              </a:rPr>
              <a:t>Quand Gervaise s’éveilla, vers cinq heures, raidie, les reins brisés, elle éclata en sanglots. </a:t>
            </a:r>
            <a:r>
              <a:rPr lang="fr-BE" sz="3200" dirty="0" err="1">
                <a:latin typeface="Adobe Caslon Pro" panose="0205050205050A020403" pitchFamily="18" charset="77"/>
              </a:rPr>
              <a:t>Lantier</a:t>
            </a:r>
            <a:r>
              <a:rPr lang="fr-BE" sz="3200" dirty="0">
                <a:latin typeface="Adobe Caslon Pro" panose="0205050205050A020403" pitchFamily="18" charset="77"/>
              </a:rPr>
              <a:t> n’était pas rentré. Pour la première fois, il découchait. Elle resta assise au bord du lit, sous le lambeau de perse déteinte qui tombait de la flèche attachée au plafond par une ficelle. Et, lentement, de ses yeux voilés de larmes, elle faisait le tour de la misérable chambre garnie, meublée d’une commode de noyer dont un tiroir manquait, de trois chaises de paille et d’une petite table graisseuse, sur laquelle traînait un pot à eau ébréché. On avait ajouté, pour les enfants, un lit de fer qui barrait la commode et emplissait les deux tiers de la pièce.</a:t>
            </a:r>
            <a:endParaRPr lang="fr-FR" sz="3200" dirty="0">
              <a:latin typeface="Adobe Caslon Pro" panose="0205050205050A020403" pitchFamily="18" charset="77"/>
            </a:endParaRPr>
          </a:p>
        </p:txBody>
      </p:sp>
    </p:spTree>
    <p:extLst>
      <p:ext uri="{BB962C8B-B14F-4D97-AF65-F5344CB8AC3E}">
        <p14:creationId xmlns:p14="http://schemas.microsoft.com/office/powerpoint/2010/main" val="22267651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202B3C-3E68-5942-AC37-3004294D949A}"/>
              </a:ext>
            </a:extLst>
          </p:cNvPr>
          <p:cNvSpPr>
            <a:spLocks noGrp="1"/>
          </p:cNvSpPr>
          <p:nvPr>
            <p:ph type="title"/>
          </p:nvPr>
        </p:nvSpPr>
        <p:spPr/>
        <p:txBody>
          <a:bodyPr/>
          <a:lstStyle/>
          <a:p>
            <a:r>
              <a:rPr lang="fr-FR" dirty="0">
                <a:latin typeface="Adobe Caslon Pro" panose="0205050205050A020403" pitchFamily="18" charset="77"/>
              </a:rPr>
              <a:t>Qu’emprunter au réalisme?</a:t>
            </a:r>
          </a:p>
        </p:txBody>
      </p:sp>
      <p:sp>
        <p:nvSpPr>
          <p:cNvPr id="3" name="Espace réservé du contenu 2">
            <a:extLst>
              <a:ext uri="{FF2B5EF4-FFF2-40B4-BE49-F238E27FC236}">
                <a16:creationId xmlns:a16="http://schemas.microsoft.com/office/drawing/2014/main" id="{D10F2CB3-2168-BA4B-A391-2084A85B55BE}"/>
              </a:ext>
            </a:extLst>
          </p:cNvPr>
          <p:cNvSpPr>
            <a:spLocks noGrp="1"/>
          </p:cNvSpPr>
          <p:nvPr>
            <p:ph idx="1"/>
          </p:nvPr>
        </p:nvSpPr>
        <p:spPr/>
        <p:txBody>
          <a:bodyPr/>
          <a:lstStyle/>
          <a:p>
            <a:pPr marL="0" indent="0">
              <a:buNone/>
            </a:pPr>
            <a:endParaRPr lang="fr-FR" dirty="0">
              <a:latin typeface="Adobe Caslon Pro" panose="0205050205050A020403" pitchFamily="18" charset="77"/>
            </a:endParaRPr>
          </a:p>
          <a:p>
            <a:pPr marL="0" indent="0">
              <a:buNone/>
            </a:pPr>
            <a:endParaRPr lang="fr-FR" dirty="0">
              <a:latin typeface="Adobe Caslon Pro" panose="0205050205050A020403" pitchFamily="18" charset="77"/>
            </a:endParaRPr>
          </a:p>
          <a:p>
            <a:pPr marL="0" indent="0">
              <a:buNone/>
            </a:pPr>
            <a:endParaRPr lang="fr-FR" dirty="0">
              <a:latin typeface="Adobe Caslon Pro" panose="0205050205050A020403" pitchFamily="18" charset="77"/>
            </a:endParaRPr>
          </a:p>
          <a:p>
            <a:pPr marL="0" indent="0">
              <a:buNone/>
            </a:pPr>
            <a:r>
              <a:rPr lang="fr-FR" sz="4800" dirty="0">
                <a:latin typeface="Adobe Caslon Pro" panose="0205050205050A020403" pitchFamily="18" charset="77"/>
              </a:rPr>
              <a:t>Devenez persuasifs: allumez le théâtre de leur esprit. </a:t>
            </a:r>
          </a:p>
        </p:txBody>
      </p:sp>
    </p:spTree>
    <p:extLst>
      <p:ext uri="{BB962C8B-B14F-4D97-AF65-F5344CB8AC3E}">
        <p14:creationId xmlns:p14="http://schemas.microsoft.com/office/powerpoint/2010/main" val="20788039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A09593-860E-4647-B5FE-446C51031E9A}"/>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9BAC4690-1AA7-594A-9BEE-F296F80189EC}"/>
              </a:ext>
            </a:extLst>
          </p:cNvPr>
          <p:cNvSpPr>
            <a:spLocks noGrp="1"/>
          </p:cNvSpPr>
          <p:nvPr>
            <p:ph idx="1"/>
          </p:nvPr>
        </p:nvSpPr>
        <p:spPr/>
        <p:txBody>
          <a:bodyPr>
            <a:normAutofit/>
          </a:bodyPr>
          <a:lstStyle/>
          <a:p>
            <a:pPr marL="0" indent="0">
              <a:buNone/>
            </a:pPr>
            <a:endParaRPr lang="fr-FR" sz="5400" dirty="0">
              <a:latin typeface="Adobe Caslon Pro" panose="0205050205050A020403" pitchFamily="18" charset="77"/>
            </a:endParaRPr>
          </a:p>
          <a:p>
            <a:pPr marL="0" indent="0">
              <a:buNone/>
            </a:pPr>
            <a:r>
              <a:rPr lang="fr-FR" sz="5400" dirty="0">
                <a:latin typeface="Adobe Caslon Pro" panose="0205050205050A020403" pitchFamily="18" charset="77"/>
              </a:rPr>
              <a:t>L’exercice pour développer votre style. </a:t>
            </a:r>
          </a:p>
        </p:txBody>
      </p:sp>
    </p:spTree>
    <p:extLst>
      <p:ext uri="{BB962C8B-B14F-4D97-AF65-F5344CB8AC3E}">
        <p14:creationId xmlns:p14="http://schemas.microsoft.com/office/powerpoint/2010/main" val="42290118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517DEF-606C-E64E-8FD7-ADCFFAEEBE93}"/>
              </a:ext>
            </a:extLst>
          </p:cNvPr>
          <p:cNvSpPr>
            <a:spLocks noGrp="1"/>
          </p:cNvSpPr>
          <p:nvPr>
            <p:ph type="title"/>
          </p:nvPr>
        </p:nvSpPr>
        <p:spPr/>
        <p:txBody>
          <a:bodyPr/>
          <a:lstStyle/>
          <a:p>
            <a:r>
              <a:rPr lang="fr-FR" dirty="0">
                <a:latin typeface="Adobe Caslon Pro" panose="0205050205050A020403" pitchFamily="18" charset="77"/>
              </a:rPr>
              <a:t>Pour aller plus loin</a:t>
            </a:r>
          </a:p>
        </p:txBody>
      </p:sp>
      <p:sp>
        <p:nvSpPr>
          <p:cNvPr id="3" name="Espace réservé du contenu 2">
            <a:extLst>
              <a:ext uri="{FF2B5EF4-FFF2-40B4-BE49-F238E27FC236}">
                <a16:creationId xmlns:a16="http://schemas.microsoft.com/office/drawing/2014/main" id="{6C723305-D47D-6744-97F2-922DDFEC2524}"/>
              </a:ext>
            </a:extLst>
          </p:cNvPr>
          <p:cNvSpPr>
            <a:spLocks noGrp="1"/>
          </p:cNvSpPr>
          <p:nvPr>
            <p:ph idx="1"/>
          </p:nvPr>
        </p:nvSpPr>
        <p:spPr/>
        <p:txBody>
          <a:bodyPr/>
          <a:lstStyle/>
          <a:p>
            <a:pPr marL="0" indent="0">
              <a:buNone/>
            </a:pPr>
            <a:r>
              <a:rPr lang="fr-FR" sz="4000" dirty="0">
                <a:latin typeface="Adobe Caslon Pro" panose="0205050205050A020403" pitchFamily="18" charset="77"/>
              </a:rPr>
              <a:t>Formations en ligne: </a:t>
            </a:r>
          </a:p>
          <a:p>
            <a:pPr marL="0" indent="0">
              <a:buNone/>
            </a:pPr>
            <a:endParaRPr lang="fr-FR" sz="3600" dirty="0">
              <a:latin typeface="Adobe Caslon Pro" panose="0205050205050A020403" pitchFamily="18" charset="77"/>
            </a:endParaRPr>
          </a:p>
          <a:p>
            <a:r>
              <a:rPr lang="fr-FR" sz="3600" dirty="0">
                <a:latin typeface="Adobe Caslon Pro" panose="0205050205050A020403" pitchFamily="18" charset="77"/>
              </a:rPr>
              <a:t>Rayonner par le style: l’art de l’écriture captivante (119 €)</a:t>
            </a:r>
          </a:p>
          <a:p>
            <a:r>
              <a:rPr lang="fr-FR" sz="3600" dirty="0">
                <a:latin typeface="Adobe Caslon Pro" panose="0205050205050A020403" pitchFamily="18" charset="77"/>
              </a:rPr>
              <a:t>Deviens magnétique: la méthode oubliée pour un style qui fascine (199 €)</a:t>
            </a:r>
          </a:p>
          <a:p>
            <a:r>
              <a:rPr lang="fr-FR" sz="3600" dirty="0">
                <a:latin typeface="Adobe Caslon Pro" panose="0205050205050A020403" pitchFamily="18" charset="77"/>
              </a:rPr>
              <a:t>Marketing épique (199 €)</a:t>
            </a:r>
          </a:p>
          <a:p>
            <a:endParaRPr lang="fr-FR" sz="3600" dirty="0">
              <a:latin typeface="Adobe Caslon Pro" panose="0205050205050A020403" pitchFamily="18" charset="77"/>
            </a:endParaRPr>
          </a:p>
        </p:txBody>
      </p:sp>
    </p:spTree>
    <p:extLst>
      <p:ext uri="{BB962C8B-B14F-4D97-AF65-F5344CB8AC3E}">
        <p14:creationId xmlns:p14="http://schemas.microsoft.com/office/powerpoint/2010/main" val="12098734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6A62BD-CDF9-A147-9966-F1224056C067}"/>
              </a:ext>
            </a:extLst>
          </p:cNvPr>
          <p:cNvSpPr>
            <a:spLocks noGrp="1"/>
          </p:cNvSpPr>
          <p:nvPr>
            <p:ph type="title"/>
          </p:nvPr>
        </p:nvSpPr>
        <p:spPr/>
        <p:txBody>
          <a:bodyPr/>
          <a:lstStyle/>
          <a:p>
            <a:endParaRPr lang="fr-FR" dirty="0"/>
          </a:p>
        </p:txBody>
      </p:sp>
      <p:sp>
        <p:nvSpPr>
          <p:cNvPr id="3" name="Espace réservé du contenu 2">
            <a:extLst>
              <a:ext uri="{FF2B5EF4-FFF2-40B4-BE49-F238E27FC236}">
                <a16:creationId xmlns:a16="http://schemas.microsoft.com/office/drawing/2014/main" id="{26391BEF-5DFA-BF4A-8198-E04A89E00F8C}"/>
              </a:ext>
            </a:extLst>
          </p:cNvPr>
          <p:cNvSpPr>
            <a:spLocks noGrp="1"/>
          </p:cNvSpPr>
          <p:nvPr>
            <p:ph idx="1"/>
          </p:nvPr>
        </p:nvSpPr>
        <p:spPr/>
        <p:txBody>
          <a:bodyPr>
            <a:normAutofit/>
          </a:bodyPr>
          <a:lstStyle/>
          <a:p>
            <a:pPr marL="0" indent="0">
              <a:buNone/>
            </a:pPr>
            <a:r>
              <a:rPr lang="fr-FR" sz="4000" dirty="0">
                <a:latin typeface="Adobe Caslon Pro" panose="0205050205050A020403" pitchFamily="18" charset="77"/>
              </a:rPr>
              <a:t>Pack de découverte: </a:t>
            </a:r>
          </a:p>
          <a:p>
            <a:pPr marL="0" indent="0">
              <a:buNone/>
            </a:pPr>
            <a:endParaRPr lang="fr-FR" sz="4000" dirty="0">
              <a:latin typeface="Adobe Caslon Pro" panose="0205050205050A020403" pitchFamily="18" charset="77"/>
            </a:endParaRPr>
          </a:p>
          <a:p>
            <a:pPr marL="0" indent="0">
              <a:buNone/>
            </a:pPr>
            <a:r>
              <a:rPr lang="fr-FR" sz="4000" dirty="0">
                <a:latin typeface="Adobe Caslon Pro" panose="0205050205050A020403" pitchFamily="18" charset="77"/>
              </a:rPr>
              <a:t>Les 3 formations pour 147 € </a:t>
            </a:r>
          </a:p>
        </p:txBody>
      </p:sp>
    </p:spTree>
    <p:extLst>
      <p:ext uri="{BB962C8B-B14F-4D97-AF65-F5344CB8AC3E}">
        <p14:creationId xmlns:p14="http://schemas.microsoft.com/office/powerpoint/2010/main" val="1333819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FC2366-9921-7D49-B461-D8B8C8214F7D}"/>
              </a:ext>
            </a:extLst>
          </p:cNvPr>
          <p:cNvSpPr>
            <a:spLocks noGrp="1"/>
          </p:cNvSpPr>
          <p:nvPr>
            <p:ph type="title"/>
          </p:nvPr>
        </p:nvSpPr>
        <p:spPr/>
        <p:txBody>
          <a:bodyPr>
            <a:normAutofit/>
          </a:bodyPr>
          <a:lstStyle/>
          <a:p>
            <a:r>
              <a:rPr lang="fr-FR" sz="5400" b="1" dirty="0">
                <a:latin typeface="Adobe Caslon Pro" panose="0205050205050A020403" pitchFamily="18" charset="77"/>
              </a:rPr>
              <a:t>Invention</a:t>
            </a:r>
          </a:p>
        </p:txBody>
      </p:sp>
      <p:sp>
        <p:nvSpPr>
          <p:cNvPr id="3" name="Espace réservé du contenu 2">
            <a:extLst>
              <a:ext uri="{FF2B5EF4-FFF2-40B4-BE49-F238E27FC236}">
                <a16:creationId xmlns:a16="http://schemas.microsoft.com/office/drawing/2014/main" id="{00D001B9-EC57-8844-8932-898812E6356A}"/>
              </a:ext>
            </a:extLst>
          </p:cNvPr>
          <p:cNvSpPr>
            <a:spLocks noGrp="1"/>
          </p:cNvSpPr>
          <p:nvPr>
            <p:ph idx="1"/>
          </p:nvPr>
        </p:nvSpPr>
        <p:spPr/>
        <p:txBody>
          <a:bodyPr/>
          <a:lstStyle/>
          <a:p>
            <a:pPr marL="0" indent="0">
              <a:buNone/>
            </a:pPr>
            <a:endParaRPr lang="fr-FR" dirty="0">
              <a:latin typeface="Adobe Caslon Pro" panose="0205050205050A020403" pitchFamily="18" charset="77"/>
            </a:endParaRPr>
          </a:p>
          <a:p>
            <a:pPr marL="0" indent="0">
              <a:buNone/>
            </a:pPr>
            <a:r>
              <a:rPr lang="fr-FR" sz="5400" dirty="0">
                <a:latin typeface="Adobe Caslon Pro" panose="0205050205050A020403" pitchFamily="18" charset="77"/>
              </a:rPr>
              <a:t>Les outils pour produire la matière du discours. </a:t>
            </a:r>
          </a:p>
        </p:txBody>
      </p:sp>
    </p:spTree>
    <p:extLst>
      <p:ext uri="{BB962C8B-B14F-4D97-AF65-F5344CB8AC3E}">
        <p14:creationId xmlns:p14="http://schemas.microsoft.com/office/powerpoint/2010/main" val="3728635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B5D413-B44B-E045-9D8B-C9D9A2140D35}"/>
              </a:ext>
            </a:extLst>
          </p:cNvPr>
          <p:cNvSpPr>
            <a:spLocks noGrp="1"/>
          </p:cNvSpPr>
          <p:nvPr>
            <p:ph type="title"/>
          </p:nvPr>
        </p:nvSpPr>
        <p:spPr/>
        <p:txBody>
          <a:bodyPr>
            <a:normAutofit/>
          </a:bodyPr>
          <a:lstStyle/>
          <a:p>
            <a:r>
              <a:rPr lang="fr-FR" sz="5400" b="1" dirty="0">
                <a:latin typeface="Adobe Caslon Pro" panose="0205050205050A020403" pitchFamily="18" charset="77"/>
              </a:rPr>
              <a:t>Disposition</a:t>
            </a:r>
          </a:p>
        </p:txBody>
      </p:sp>
      <p:sp>
        <p:nvSpPr>
          <p:cNvPr id="3" name="Espace réservé du contenu 2">
            <a:extLst>
              <a:ext uri="{FF2B5EF4-FFF2-40B4-BE49-F238E27FC236}">
                <a16:creationId xmlns:a16="http://schemas.microsoft.com/office/drawing/2014/main" id="{3CDE551D-889E-614F-9A05-DFB311E0821F}"/>
              </a:ext>
            </a:extLst>
          </p:cNvPr>
          <p:cNvSpPr>
            <a:spLocks noGrp="1"/>
          </p:cNvSpPr>
          <p:nvPr>
            <p:ph idx="1"/>
          </p:nvPr>
        </p:nvSpPr>
        <p:spPr/>
        <p:txBody>
          <a:bodyPr>
            <a:normAutofit/>
          </a:bodyPr>
          <a:lstStyle/>
          <a:p>
            <a:pPr marL="0" indent="0">
              <a:buNone/>
            </a:pPr>
            <a:endParaRPr lang="fr-FR" sz="4000" dirty="0">
              <a:latin typeface="Adobe Caslon Pro" panose="0205050205050A020403" pitchFamily="18" charset="77"/>
            </a:endParaRPr>
          </a:p>
          <a:p>
            <a:pPr marL="0" indent="0" algn="just">
              <a:buNone/>
            </a:pPr>
            <a:r>
              <a:rPr lang="fr-FR" sz="5400" dirty="0">
                <a:latin typeface="Adobe Caslon Pro" panose="0205050205050A020403" pitchFamily="18" charset="77"/>
              </a:rPr>
              <a:t>La réflexion stratégique sur l’organisation du discours. </a:t>
            </a:r>
          </a:p>
        </p:txBody>
      </p:sp>
    </p:spTree>
    <p:extLst>
      <p:ext uri="{BB962C8B-B14F-4D97-AF65-F5344CB8AC3E}">
        <p14:creationId xmlns:p14="http://schemas.microsoft.com/office/powerpoint/2010/main" val="785851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CF1E4E-AF86-8141-93AC-DE470DCDA20A}"/>
              </a:ext>
            </a:extLst>
          </p:cNvPr>
          <p:cNvSpPr>
            <a:spLocks noGrp="1"/>
          </p:cNvSpPr>
          <p:nvPr>
            <p:ph type="title"/>
          </p:nvPr>
        </p:nvSpPr>
        <p:spPr/>
        <p:txBody>
          <a:bodyPr>
            <a:normAutofit/>
          </a:bodyPr>
          <a:lstStyle/>
          <a:p>
            <a:r>
              <a:rPr lang="fr-FR" sz="5400" b="1" dirty="0">
                <a:latin typeface="Adobe Caslon Pro" panose="0205050205050A020403" pitchFamily="18" charset="77"/>
              </a:rPr>
              <a:t>Le style</a:t>
            </a:r>
          </a:p>
        </p:txBody>
      </p:sp>
      <p:sp>
        <p:nvSpPr>
          <p:cNvPr id="3" name="Espace réservé du contenu 2">
            <a:extLst>
              <a:ext uri="{FF2B5EF4-FFF2-40B4-BE49-F238E27FC236}">
                <a16:creationId xmlns:a16="http://schemas.microsoft.com/office/drawing/2014/main" id="{D7CAF48C-B91C-D94F-96FC-25A4E96A8F84}"/>
              </a:ext>
            </a:extLst>
          </p:cNvPr>
          <p:cNvSpPr>
            <a:spLocks noGrp="1"/>
          </p:cNvSpPr>
          <p:nvPr>
            <p:ph idx="1"/>
          </p:nvPr>
        </p:nvSpPr>
        <p:spPr/>
        <p:txBody>
          <a:bodyPr/>
          <a:lstStyle/>
          <a:p>
            <a:pPr marL="0" indent="0">
              <a:buNone/>
            </a:pPr>
            <a:endParaRPr lang="fr-FR" dirty="0"/>
          </a:p>
          <a:p>
            <a:pPr marL="0" indent="0">
              <a:buNone/>
            </a:pPr>
            <a:r>
              <a:rPr lang="fr-FR" sz="5400" dirty="0">
                <a:latin typeface="Adobe Caslon Pro" panose="0205050205050A020403" pitchFamily="18" charset="77"/>
              </a:rPr>
              <a:t>Les outils pour changer votre prise de parole en événement.</a:t>
            </a:r>
          </a:p>
          <a:p>
            <a:pPr marL="0" indent="0">
              <a:buNone/>
            </a:pPr>
            <a:endParaRPr lang="fr-FR" sz="5400" dirty="0">
              <a:latin typeface="Adobe Caslon Pro" panose="0205050205050A020403" pitchFamily="18" charset="77"/>
            </a:endParaRPr>
          </a:p>
          <a:p>
            <a:pPr marL="0" indent="0">
              <a:buNone/>
            </a:pPr>
            <a:r>
              <a:rPr lang="fr-FR" sz="5400" dirty="0">
                <a:latin typeface="Adobe Caslon Pro" panose="0205050205050A020403" pitchFamily="18" charset="77"/>
              </a:rPr>
              <a:t>Ce qui vous permet de sortir du lot.</a:t>
            </a:r>
          </a:p>
        </p:txBody>
      </p:sp>
    </p:spTree>
    <p:extLst>
      <p:ext uri="{BB962C8B-B14F-4D97-AF65-F5344CB8AC3E}">
        <p14:creationId xmlns:p14="http://schemas.microsoft.com/office/powerpoint/2010/main" val="299898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426052-005C-E844-86E1-485BCABAE539}"/>
              </a:ext>
            </a:extLst>
          </p:cNvPr>
          <p:cNvSpPr>
            <a:spLocks noGrp="1"/>
          </p:cNvSpPr>
          <p:nvPr>
            <p:ph type="title"/>
          </p:nvPr>
        </p:nvSpPr>
        <p:spPr/>
        <p:txBody>
          <a:bodyPr>
            <a:normAutofit/>
          </a:bodyPr>
          <a:lstStyle/>
          <a:p>
            <a:r>
              <a:rPr lang="fr-FR" sz="5400" b="1" dirty="0">
                <a:latin typeface="Adobe Caslon Pro" panose="0205050205050A020403" pitchFamily="18" charset="77"/>
              </a:rPr>
              <a:t>Mémoire </a:t>
            </a:r>
          </a:p>
        </p:txBody>
      </p:sp>
      <p:sp>
        <p:nvSpPr>
          <p:cNvPr id="3" name="Espace réservé du contenu 2">
            <a:extLst>
              <a:ext uri="{FF2B5EF4-FFF2-40B4-BE49-F238E27FC236}">
                <a16:creationId xmlns:a16="http://schemas.microsoft.com/office/drawing/2014/main" id="{A171210E-D1C0-874E-8FC9-9A4CC8402D3B}"/>
              </a:ext>
            </a:extLst>
          </p:cNvPr>
          <p:cNvSpPr>
            <a:spLocks noGrp="1"/>
          </p:cNvSpPr>
          <p:nvPr>
            <p:ph idx="1"/>
          </p:nvPr>
        </p:nvSpPr>
        <p:spPr/>
        <p:txBody>
          <a:bodyPr/>
          <a:lstStyle/>
          <a:p>
            <a:pPr marL="0" indent="0">
              <a:buNone/>
            </a:pPr>
            <a:endParaRPr lang="fr-FR" dirty="0"/>
          </a:p>
          <a:p>
            <a:pPr marL="0" indent="0" algn="just">
              <a:buNone/>
            </a:pPr>
            <a:r>
              <a:rPr lang="fr-FR" sz="5400" dirty="0">
                <a:latin typeface="Adobe Caslon Pro" panose="0205050205050A020403" pitchFamily="18" charset="77"/>
              </a:rPr>
              <a:t>Incorporer le contenu pour se focaliser sur la relation avec le public.</a:t>
            </a:r>
          </a:p>
        </p:txBody>
      </p:sp>
    </p:spTree>
    <p:extLst>
      <p:ext uri="{BB962C8B-B14F-4D97-AF65-F5344CB8AC3E}">
        <p14:creationId xmlns:p14="http://schemas.microsoft.com/office/powerpoint/2010/main" val="1353959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C39C5C-A4E1-8A4E-B386-0E649E679E8A}"/>
              </a:ext>
            </a:extLst>
          </p:cNvPr>
          <p:cNvSpPr>
            <a:spLocks noGrp="1"/>
          </p:cNvSpPr>
          <p:nvPr>
            <p:ph type="title"/>
          </p:nvPr>
        </p:nvSpPr>
        <p:spPr/>
        <p:txBody>
          <a:bodyPr>
            <a:normAutofit/>
          </a:bodyPr>
          <a:lstStyle/>
          <a:p>
            <a:r>
              <a:rPr lang="fr-FR" sz="5400" b="1" dirty="0">
                <a:latin typeface="Adobe Caslon Pro" panose="0205050205050A020403" pitchFamily="18" charset="77"/>
              </a:rPr>
              <a:t>Performance</a:t>
            </a:r>
          </a:p>
        </p:txBody>
      </p:sp>
      <p:sp>
        <p:nvSpPr>
          <p:cNvPr id="3" name="Espace réservé du contenu 2">
            <a:extLst>
              <a:ext uri="{FF2B5EF4-FFF2-40B4-BE49-F238E27FC236}">
                <a16:creationId xmlns:a16="http://schemas.microsoft.com/office/drawing/2014/main" id="{1C0E406C-98EC-0E45-A0B2-4D0ECE6FB616}"/>
              </a:ext>
            </a:extLst>
          </p:cNvPr>
          <p:cNvSpPr>
            <a:spLocks noGrp="1"/>
          </p:cNvSpPr>
          <p:nvPr>
            <p:ph idx="1"/>
          </p:nvPr>
        </p:nvSpPr>
        <p:spPr/>
        <p:txBody>
          <a:bodyPr>
            <a:normAutofit/>
          </a:bodyPr>
          <a:lstStyle/>
          <a:p>
            <a:pPr marL="0" indent="0">
              <a:buNone/>
            </a:pPr>
            <a:endParaRPr lang="fr-FR" sz="3600" dirty="0">
              <a:latin typeface="Adobe Caslon Pro" panose="0205050205050A020403" pitchFamily="18" charset="77"/>
            </a:endParaRPr>
          </a:p>
          <a:p>
            <a:pPr marL="0" indent="0" algn="just">
              <a:buNone/>
            </a:pPr>
            <a:r>
              <a:rPr lang="fr-FR" sz="5400" dirty="0">
                <a:latin typeface="Adobe Caslon Pro" panose="0205050205050A020403" pitchFamily="18" charset="77"/>
              </a:rPr>
              <a:t>Travail sur le rythme et le niveau d’énergie pour emporter le public. </a:t>
            </a:r>
          </a:p>
        </p:txBody>
      </p:sp>
    </p:spTree>
    <p:extLst>
      <p:ext uri="{BB962C8B-B14F-4D97-AF65-F5344CB8AC3E}">
        <p14:creationId xmlns:p14="http://schemas.microsoft.com/office/powerpoint/2010/main" val="622757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F871A0-18E2-6C48-BA76-4B4375F57216}"/>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493E77E5-1A4B-AC46-9F29-9FDA34E58C92}"/>
              </a:ext>
            </a:extLst>
          </p:cNvPr>
          <p:cNvSpPr>
            <a:spLocks noGrp="1"/>
          </p:cNvSpPr>
          <p:nvPr>
            <p:ph idx="1"/>
          </p:nvPr>
        </p:nvSpPr>
        <p:spPr/>
        <p:txBody>
          <a:bodyPr/>
          <a:lstStyle/>
          <a:p>
            <a:pPr marL="0" indent="0">
              <a:buNone/>
            </a:pPr>
            <a:endParaRPr lang="fr-FR" dirty="0"/>
          </a:p>
          <a:p>
            <a:pPr marL="0" indent="0">
              <a:buNone/>
            </a:pPr>
            <a:endParaRPr lang="fr-FR" dirty="0"/>
          </a:p>
          <a:p>
            <a:pPr marL="0" indent="0">
              <a:buNone/>
            </a:pPr>
            <a:endParaRPr lang="fr-FR" dirty="0"/>
          </a:p>
          <a:p>
            <a:pPr marL="0" indent="0">
              <a:buNone/>
            </a:pPr>
            <a:r>
              <a:rPr lang="fr-FR" sz="5400" dirty="0">
                <a:latin typeface="Adobe Caslon Pro" panose="0205050205050A020403" pitchFamily="18" charset="77"/>
              </a:rPr>
              <a:t>Le style est devenu le plus important.</a:t>
            </a:r>
          </a:p>
        </p:txBody>
      </p:sp>
    </p:spTree>
    <p:extLst>
      <p:ext uri="{BB962C8B-B14F-4D97-AF65-F5344CB8AC3E}">
        <p14:creationId xmlns:p14="http://schemas.microsoft.com/office/powerpoint/2010/main" val="2999020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7FBA2AB-0582-EF42-8F38-73333A936B07}"/>
              </a:ext>
            </a:extLst>
          </p:cNvPr>
          <p:cNvSpPr>
            <a:spLocks noGrp="1"/>
          </p:cNvSpPr>
          <p:nvPr>
            <p:ph idx="1"/>
          </p:nvPr>
        </p:nvSpPr>
        <p:spPr>
          <a:xfrm>
            <a:off x="740780" y="752354"/>
            <a:ext cx="10613020" cy="5424609"/>
          </a:xfrm>
        </p:spPr>
        <p:txBody>
          <a:bodyPr>
            <a:normAutofit/>
          </a:bodyPr>
          <a:lstStyle/>
          <a:p>
            <a:pPr marL="0" indent="0">
              <a:buNone/>
            </a:pPr>
            <a:endParaRPr lang="fr-FR" dirty="0"/>
          </a:p>
          <a:p>
            <a:pPr marL="0" indent="0" algn="ctr">
              <a:buNone/>
            </a:pPr>
            <a:endParaRPr lang="fr-FR" sz="4000" dirty="0">
              <a:latin typeface="Adobe Caslon Pro" panose="0205050205050A020403" pitchFamily="18" charset="77"/>
            </a:endParaRPr>
          </a:p>
          <a:p>
            <a:pPr marL="0" indent="0" algn="ctr">
              <a:buNone/>
            </a:pPr>
            <a:r>
              <a:rPr lang="fr-FR" sz="4800" dirty="0">
                <a:latin typeface="Adobe Caslon Pro" panose="0205050205050A020403" pitchFamily="18" charset="77"/>
              </a:rPr>
              <a:t>Facilité d’accès aux connaissances</a:t>
            </a:r>
          </a:p>
          <a:p>
            <a:pPr marL="0" indent="0" algn="ctr">
              <a:buNone/>
            </a:pPr>
            <a:r>
              <a:rPr lang="fr-FR" sz="4800" dirty="0">
                <a:latin typeface="Adobe Caslon Pro" panose="0205050205050A020403" pitchFamily="18" charset="77"/>
              </a:rPr>
              <a:t>+</a:t>
            </a:r>
          </a:p>
          <a:p>
            <a:pPr marL="0" indent="0" algn="ctr">
              <a:buNone/>
            </a:pPr>
            <a:r>
              <a:rPr lang="fr-FR" sz="4800" dirty="0">
                <a:latin typeface="Adobe Caslon Pro" panose="0205050205050A020403" pitchFamily="18" charset="77"/>
              </a:rPr>
              <a:t>Guerre de l’attention</a:t>
            </a:r>
          </a:p>
          <a:p>
            <a:pPr marL="0" indent="0" algn="ctr">
              <a:buNone/>
            </a:pPr>
            <a:endParaRPr lang="fr-FR" sz="4800" dirty="0">
              <a:latin typeface="Adobe Caslon Pro" panose="0205050205050A020403" pitchFamily="18" charset="77"/>
            </a:endParaRPr>
          </a:p>
          <a:p>
            <a:pPr algn="ctr">
              <a:buFont typeface="Wingdings" pitchFamily="2" charset="2"/>
              <a:buChar char="Ø"/>
            </a:pPr>
            <a:r>
              <a:rPr lang="fr-FR" sz="4800" dirty="0">
                <a:latin typeface="Adobe Caslon Pro" panose="0205050205050A020403" pitchFamily="18" charset="77"/>
              </a:rPr>
              <a:t> La différence se fait sur le style</a:t>
            </a:r>
          </a:p>
        </p:txBody>
      </p:sp>
    </p:spTree>
    <p:extLst>
      <p:ext uri="{BB962C8B-B14F-4D97-AF65-F5344CB8AC3E}">
        <p14:creationId xmlns:p14="http://schemas.microsoft.com/office/powerpoint/2010/main" val="247446123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575</TotalTime>
  <Words>979</Words>
  <Application>Microsoft Macintosh PowerPoint</Application>
  <PresentationFormat>Grand écran</PresentationFormat>
  <Paragraphs>143</Paragraphs>
  <Slides>29</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29</vt:i4>
      </vt:variant>
    </vt:vector>
  </HeadingPairs>
  <TitlesOfParts>
    <vt:vector size="35" baseType="lpstr">
      <vt:lpstr>Adobe Caslon Pro</vt:lpstr>
      <vt:lpstr>Arial</vt:lpstr>
      <vt:lpstr>Calibri</vt:lpstr>
      <vt:lpstr>Calibri Light</vt:lpstr>
      <vt:lpstr>Wingdings</vt:lpstr>
      <vt:lpstr>Thème Office</vt:lpstr>
      <vt:lpstr>Avoir enfin du style:  Outils rhétoriques</vt:lpstr>
      <vt:lpstr>Les 5 canons de la rhétorique</vt:lpstr>
      <vt:lpstr>Invention</vt:lpstr>
      <vt:lpstr>Disposition</vt:lpstr>
      <vt:lpstr>Le style</vt:lpstr>
      <vt:lpstr>Mémoire </vt:lpstr>
      <vt:lpstr>Performance</vt:lpstr>
      <vt:lpstr>Présentation PowerPoint</vt:lpstr>
      <vt:lpstr>Présentation PowerPoint</vt:lpstr>
      <vt:lpstr>Comment avoir du style?</vt:lpstr>
      <vt:lpstr>Le piège de la postmodernité</vt:lpstr>
      <vt:lpstr>Présentation PowerPoint</vt:lpstr>
      <vt:lpstr>Présentation PowerPoint</vt:lpstr>
      <vt:lpstr>Présentation PowerPoint</vt:lpstr>
      <vt:lpstr>Le baroque (XVI°-XVII°)</vt:lpstr>
      <vt:lpstr>Présentation PowerPoint</vt:lpstr>
      <vt:lpstr>Qu’emprunter au baroque? </vt:lpstr>
      <vt:lpstr>Le classicisme (XVII°-XVIII°)</vt:lpstr>
      <vt:lpstr>L’Art poétique, Nicolas Boileau (1674) </vt:lpstr>
      <vt:lpstr>Qu’emprunter au classicisme? </vt:lpstr>
      <vt:lpstr>Le romantisme (fin XVIII°-XIX°)</vt:lpstr>
      <vt:lpstr>  Mémoires d’outre-tombe, François-René de Chateaubriand (1849)  </vt:lpstr>
      <vt:lpstr>Qu’emprunter au romantisme? </vt:lpstr>
      <vt:lpstr>Le réalisme (Fin XIX° début XX°)</vt:lpstr>
      <vt:lpstr>L’Assommoir, Émile Zola, (1887)</vt:lpstr>
      <vt:lpstr>Qu’emprunter au réalisme?</vt:lpstr>
      <vt:lpstr>Présentation PowerPoint</vt:lpstr>
      <vt:lpstr>Pour aller plus loin</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Avoir enfin du style:  Outils rhétoriques</dc:title>
  <dc:creator>Microsoft Office User</dc:creator>
  <cp:lastModifiedBy>Microsoft Office User</cp:lastModifiedBy>
  <cp:revision>32</cp:revision>
  <dcterms:created xsi:type="dcterms:W3CDTF">2020-04-27T14:15:53Z</dcterms:created>
  <dcterms:modified xsi:type="dcterms:W3CDTF">2020-04-28T13:25:51Z</dcterms:modified>
</cp:coreProperties>
</file>