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8"/>
  </p:notesMasterIdLst>
  <p:sldIdLst>
    <p:sldId id="256" r:id="rId3"/>
    <p:sldId id="271" r:id="rId4"/>
    <p:sldId id="272" r:id="rId5"/>
    <p:sldId id="273" r:id="rId6"/>
    <p:sldId id="262" r:id="rId7"/>
    <p:sldId id="265" r:id="rId8"/>
    <p:sldId id="261" r:id="rId9"/>
    <p:sldId id="258" r:id="rId10"/>
    <p:sldId id="270" r:id="rId11"/>
    <p:sldId id="274" r:id="rId12"/>
    <p:sldId id="275" r:id="rId13"/>
    <p:sldId id="278" r:id="rId14"/>
    <p:sldId id="279" r:id="rId15"/>
    <p:sldId id="280" r:id="rId16"/>
    <p:sldId id="260" r:id="rId17"/>
  </p:sldIdLst>
  <p:sldSz cx="9144000" cy="5143500" type="screen16x9"/>
  <p:notesSz cx="6858000" cy="9144000"/>
  <p:embeddedFontLst>
    <p:embeddedFont>
      <p:font typeface="Antonio" pitchFamily="2" charset="77"/>
      <p:regular r:id="rId19"/>
      <p:bold r:id="rId20"/>
    </p:embeddedFont>
    <p:embeddedFont>
      <p:font typeface="Antonio ExtraLight" panose="020F0502020204030204" pitchFamily="34" charset="0"/>
      <p:regular r:id="rId21"/>
      <p:bold r:id="rId22"/>
      <p:italic r:id="rId23"/>
      <p:boldItalic r:id="rId24"/>
    </p:embeddedFont>
    <p:embeddedFont>
      <p:font typeface="Antonio Light" pitchFamily="2" charset="77"/>
      <p:regular r:id="rId25"/>
      <p:bold r:id="rId26"/>
    </p:embeddedFont>
    <p:embeddedFont>
      <p:font typeface="Antonio Medium" pitchFamily="2" charset="77"/>
      <p:regular r:id="rId27"/>
      <p:bold r:id="rId28"/>
    </p:embeddedFont>
    <p:embeddedFont>
      <p:font typeface="Antonio SemiBold" pitchFamily="2" charset="77"/>
      <p:regular r:id="rId29"/>
      <p:bold r:id="rId30"/>
    </p:embeddedFont>
    <p:embeddedFont>
      <p:font typeface="Antonio Thin" panose="020F050202020403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Poppins" pitchFamily="2" charset="77"/>
      <p:regular r:id="rId39"/>
      <p:bold r:id="rId40"/>
      <p:italic r:id="rId41"/>
      <p:boldItalic r:id="rId42"/>
    </p:embeddedFont>
    <p:embeddedFont>
      <p:font typeface="Poppins Medium" panose="020B0604020202020204" pitchFamily="34" charset="0"/>
      <p:regular r:id="rId43"/>
      <p:italic r:id="rId44"/>
    </p:embeddedFont>
    <p:embeddedFont>
      <p:font typeface="Poppins SemiBold" panose="020B0604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>
          <p15:clr>
            <a:srgbClr val="9AA0A6"/>
          </p15:clr>
        </p15:guide>
        <p15:guide id="3" pos="1139">
          <p15:clr>
            <a:srgbClr val="747775"/>
          </p15:clr>
        </p15:guide>
        <p15:guide id="4" pos="2283">
          <p15:clr>
            <a:srgbClr val="747775"/>
          </p15:clr>
        </p15:guide>
        <p15:guide id="5" pos="3439">
          <p15:clr>
            <a:srgbClr val="747775"/>
          </p15:clr>
        </p15:guide>
        <p15:guide id="6" pos="4639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DU7qvM7KZ3knZ3574CHwPbO2S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7"/>
    <p:restoredTop sz="94633"/>
  </p:normalViewPr>
  <p:slideViewPr>
    <p:cSldViewPr snapToGrid="0">
      <p:cViewPr varScale="1">
        <p:scale>
          <a:sx n="88" d="100"/>
          <a:sy n="88" d="100"/>
        </p:scale>
        <p:origin x="184" y="600"/>
      </p:cViewPr>
      <p:guideLst>
        <p:guide pos="2880"/>
        <p:guide orient="horz"/>
        <p:guide pos="1139"/>
        <p:guide pos="2283"/>
        <p:guide pos="3439"/>
        <p:guide pos="4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37555c56e5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37555c56e5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7555c56e5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7555c56e5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3ceb3e5159_3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3ceb3e5159_3_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3915cb6d75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3915cb6d75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3ceb3e5159_3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3ceb3e5159_3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915cb6d75_1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3915cb6d75_1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ceb3e5159_3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23ceb3e5159_3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ceb3e5159_3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ceb3e5159_3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ceb3e5159_3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ceb3e5159_3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37555c56e5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37555c56e5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3ceb3e5159_3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3ceb3e5159_3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cf5fa0dc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22cf5fa0dc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Intention collective : celle de générer un mouvement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7555c56e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37555c56e5_0_18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3ceb3e5159_3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23ceb3e5159_3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7555c56e5_0_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37555c56e5_0_2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g237555c56e5_0_2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37555c56e5_0_2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7555c56e5_0_2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g237555c56e5_0_2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1" name="Google Shape;81;g237555c56e5_0_2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7555c56e5_0_227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37555c56e5_0_227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37555c56e5_0_22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37555c56e5_0_22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237555c56e5_0_22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7555c56e5_0_23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7555c56e5_0_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37555c56e5_0_2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7555c56e5_0_2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g237555c56e5_0_2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7555c56e5_0_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37555c56e5_0_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g237555c56e5_0_2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g237555c56e5_0_2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7555c56e5_0_25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g237555c56e5_0_25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g237555c56e5_0_2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7555c56e5_0_25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g237555c56e5_0_2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7555c56e5_0_2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37555c56e5_0_25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g237555c56e5_0_25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g237555c56e5_0_25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g237555c56e5_0_2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7555c56e5_0_26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6" name="Google Shape;116;g237555c56e5_0_2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7555c56e5_0_26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g237555c56e5_0_26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g237555c56e5_0_2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OBJECT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28595ac835_0_9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28595ac835_0_9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g228595ac835_0_9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228595ac835_0_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228595ac835_0_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OBJECT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7555c56e5_0_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g237555c56e5_0_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237555c56e5_0_2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monday.com/forms/0deb70b6d87bdb06c035bdfb98c7b41c?r=use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eventbrite.com/e/billets-webinaires-dinformation-cec-558959933207" TargetMode="External"/><Relationship Id="rId4" Type="http://schemas.openxmlformats.org/officeDocument/2006/relationships/hyperlink" Target="https://forms.monday.com/forms/0deb70b6d87bdb06c035bdfb98c7b41c?r=use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4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 l="10833" r="1083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t="-5420" b="-5420"/>
          <a:stretch/>
        </p:blipFill>
        <p:spPr>
          <a:xfrm>
            <a:off x="717438" y="666251"/>
            <a:ext cx="7709125" cy="381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4484825" y="3449825"/>
            <a:ext cx="3902400" cy="1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Placer les acteurs économiques au cœur de la transition</a:t>
            </a:r>
            <a:endParaRPr sz="17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fr" sz="1700">
                <a:solidFill>
                  <a:srgbClr val="00EE47"/>
                </a:solidFill>
                <a:latin typeface="Poppins"/>
                <a:ea typeface="Poppins"/>
                <a:cs typeface="Poppins"/>
                <a:sym typeface="Poppins"/>
              </a:rPr>
              <a:t>Décembre</a:t>
            </a:r>
            <a:r>
              <a:rPr lang="fr" sz="1700" b="0" i="0" u="none" strike="noStrike" cap="none">
                <a:solidFill>
                  <a:srgbClr val="00EE47"/>
                </a:solidFill>
                <a:latin typeface="Poppins"/>
                <a:ea typeface="Poppins"/>
                <a:cs typeface="Poppins"/>
                <a:sym typeface="Poppins"/>
              </a:rPr>
              <a:t> 2023 &gt; </a:t>
            </a:r>
            <a:r>
              <a:rPr lang="fr" sz="1700">
                <a:solidFill>
                  <a:srgbClr val="00EE47"/>
                </a:solidFill>
                <a:latin typeface="Poppins"/>
                <a:ea typeface="Poppins"/>
                <a:cs typeface="Poppins"/>
                <a:sym typeface="Poppins"/>
              </a:rPr>
              <a:t>Été</a:t>
            </a:r>
            <a:r>
              <a:rPr lang="fr" sz="1700" b="0" i="0" u="none" strike="noStrike" cap="none">
                <a:solidFill>
                  <a:srgbClr val="00EE47"/>
                </a:solidFill>
                <a:latin typeface="Poppins"/>
                <a:ea typeface="Poppins"/>
                <a:cs typeface="Poppins"/>
                <a:sym typeface="Poppins"/>
              </a:rPr>
              <a:t> 2024</a:t>
            </a:r>
            <a:endParaRPr sz="1700" b="0" i="0" u="none" strike="noStrike" cap="none">
              <a:solidFill>
                <a:srgbClr val="00EE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37555c56e5_0_283"/>
          <p:cNvSpPr/>
          <p:nvPr/>
        </p:nvSpPr>
        <p:spPr>
          <a:xfrm>
            <a:off x="7462350" y="1961050"/>
            <a:ext cx="1077300" cy="4686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37555c56e5_0_283"/>
          <p:cNvSpPr/>
          <p:nvPr/>
        </p:nvSpPr>
        <p:spPr>
          <a:xfrm>
            <a:off x="2697450" y="1961050"/>
            <a:ext cx="1480200" cy="4686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237555c56e5_0_283"/>
          <p:cNvSpPr/>
          <p:nvPr/>
        </p:nvSpPr>
        <p:spPr>
          <a:xfrm>
            <a:off x="3225" y="0"/>
            <a:ext cx="9144000" cy="13770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B43"/>
              </a:solidFill>
            </a:endParaRPr>
          </a:p>
        </p:txBody>
      </p:sp>
      <p:sp>
        <p:nvSpPr>
          <p:cNvPr id="455" name="Google Shape;455;g237555c56e5_0_283"/>
          <p:cNvSpPr txBox="1"/>
          <p:nvPr/>
        </p:nvSpPr>
        <p:spPr>
          <a:xfrm>
            <a:off x="7050150" y="2785100"/>
            <a:ext cx="19017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L’appui de la communauté</a:t>
            </a: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des anciens de la CEC pour une </a:t>
            </a: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transformation durable</a:t>
            </a: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des entreprises et du territoire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1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g237555c56e5_0_283"/>
          <p:cNvSpPr/>
          <p:nvPr/>
        </p:nvSpPr>
        <p:spPr>
          <a:xfrm>
            <a:off x="0" y="1377000"/>
            <a:ext cx="2286000" cy="3766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237555c56e5_0_283"/>
          <p:cNvSpPr/>
          <p:nvPr/>
        </p:nvSpPr>
        <p:spPr>
          <a:xfrm>
            <a:off x="578325" y="1959150"/>
            <a:ext cx="1116600" cy="4686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237555c56e5_0_283"/>
          <p:cNvSpPr/>
          <p:nvPr/>
        </p:nvSpPr>
        <p:spPr>
          <a:xfrm>
            <a:off x="4572000" y="1377103"/>
            <a:ext cx="2286000" cy="3766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237555c56e5_0_283"/>
          <p:cNvSpPr/>
          <p:nvPr/>
        </p:nvSpPr>
        <p:spPr>
          <a:xfrm>
            <a:off x="5181600" y="1961050"/>
            <a:ext cx="1068000" cy="4686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237555c56e5_0_283"/>
          <p:cNvSpPr txBox="1"/>
          <p:nvPr/>
        </p:nvSpPr>
        <p:spPr>
          <a:xfrm>
            <a:off x="144300" y="1854925"/>
            <a:ext cx="1997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 b="1">
                <a:solidFill>
                  <a:srgbClr val="000B43"/>
                </a:solidFill>
                <a:latin typeface="Antonio"/>
                <a:ea typeface="Antonio"/>
                <a:cs typeface="Antonio"/>
                <a:sym typeface="Antonio"/>
              </a:rPr>
              <a:t>AVANT</a:t>
            </a:r>
            <a:endParaRPr sz="3400" b="1">
              <a:solidFill>
                <a:srgbClr val="000B43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61" name="Google Shape;461;g237555c56e5_0_283"/>
          <p:cNvSpPr txBox="1"/>
          <p:nvPr/>
        </p:nvSpPr>
        <p:spPr>
          <a:xfrm>
            <a:off x="2432290" y="1854925"/>
            <a:ext cx="1997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 b="1">
                <a:solidFill>
                  <a:srgbClr val="1A2356"/>
                </a:solidFill>
                <a:latin typeface="Antonio"/>
                <a:ea typeface="Antonio"/>
                <a:cs typeface="Antonio"/>
                <a:sym typeface="Antonio"/>
              </a:rPr>
              <a:t>PENDANT</a:t>
            </a:r>
            <a:endParaRPr sz="3400" b="1">
              <a:solidFill>
                <a:srgbClr val="1A2356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62" name="Google Shape;462;g237555c56e5_0_283"/>
          <p:cNvSpPr txBox="1"/>
          <p:nvPr/>
        </p:nvSpPr>
        <p:spPr>
          <a:xfrm>
            <a:off x="4710204" y="1854925"/>
            <a:ext cx="1997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 b="1">
                <a:solidFill>
                  <a:srgbClr val="000B43"/>
                </a:solidFill>
                <a:latin typeface="Antonio"/>
                <a:ea typeface="Antonio"/>
                <a:cs typeface="Antonio"/>
                <a:sym typeface="Antonio"/>
              </a:rPr>
              <a:t>ENTRE</a:t>
            </a:r>
            <a:endParaRPr sz="3400" b="1">
              <a:solidFill>
                <a:srgbClr val="000B43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63" name="Google Shape;463;g237555c56e5_0_283"/>
          <p:cNvSpPr txBox="1"/>
          <p:nvPr/>
        </p:nvSpPr>
        <p:spPr>
          <a:xfrm>
            <a:off x="7002300" y="1854925"/>
            <a:ext cx="1997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 b="1">
                <a:solidFill>
                  <a:srgbClr val="1A2356"/>
                </a:solidFill>
                <a:latin typeface="Antonio"/>
                <a:ea typeface="Antonio"/>
                <a:cs typeface="Antonio"/>
                <a:sym typeface="Antonio"/>
              </a:rPr>
              <a:t>APRÈS</a:t>
            </a:r>
            <a:endParaRPr sz="3400" b="1">
              <a:solidFill>
                <a:srgbClr val="1A2356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64" name="Google Shape;464;g237555c56e5_0_283"/>
          <p:cNvSpPr txBox="1"/>
          <p:nvPr/>
        </p:nvSpPr>
        <p:spPr>
          <a:xfrm>
            <a:off x="495750" y="2463575"/>
            <a:ext cx="12945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la session #1</a:t>
            </a:r>
            <a:endParaRPr>
              <a:solidFill>
                <a:srgbClr val="FFFFFF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465" name="Google Shape;465;g237555c56e5_0_283"/>
          <p:cNvSpPr txBox="1"/>
          <p:nvPr/>
        </p:nvSpPr>
        <p:spPr>
          <a:xfrm>
            <a:off x="2783740" y="2463575"/>
            <a:ext cx="12945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les sessions</a:t>
            </a:r>
            <a:endParaRPr>
              <a:solidFill>
                <a:srgbClr val="FFFFFF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466" name="Google Shape;466;g237555c56e5_0_283"/>
          <p:cNvSpPr txBox="1"/>
          <p:nvPr/>
        </p:nvSpPr>
        <p:spPr>
          <a:xfrm>
            <a:off x="5061654" y="2463575"/>
            <a:ext cx="12945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les sessions</a:t>
            </a:r>
            <a:endParaRPr>
              <a:solidFill>
                <a:srgbClr val="FFFFFF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467" name="Google Shape;467;g237555c56e5_0_283"/>
          <p:cNvSpPr txBox="1"/>
          <p:nvPr/>
        </p:nvSpPr>
        <p:spPr>
          <a:xfrm>
            <a:off x="7353750" y="2463575"/>
            <a:ext cx="12945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la session #6</a:t>
            </a:r>
            <a:endParaRPr>
              <a:solidFill>
                <a:srgbClr val="FFFFFF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468" name="Google Shape;468;g237555c56e5_0_283"/>
          <p:cNvSpPr txBox="1"/>
          <p:nvPr/>
        </p:nvSpPr>
        <p:spPr>
          <a:xfrm>
            <a:off x="192150" y="2785100"/>
            <a:ext cx="19017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Embarquer dans la </a:t>
            </a: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communauté CEC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Accès aux ressources 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g237555c56e5_0_283"/>
          <p:cNvSpPr txBox="1"/>
          <p:nvPr/>
        </p:nvSpPr>
        <p:spPr>
          <a:xfrm>
            <a:off x="2308540" y="2785100"/>
            <a:ext cx="22449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Interventions d’experts &amp; dirigeants inspirants 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Intelligence collective &amp; outils</a:t>
            </a: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sur les feuilles de route en Camps de base 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Actions</a:t>
            </a:r>
            <a:r>
              <a:rPr lang="fr" sz="1100" b="1">
                <a:solidFill>
                  <a:srgbClr val="00A8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territoriales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Expériences </a:t>
            </a: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transformantes</a:t>
            </a:r>
            <a:endParaRPr sz="1100">
              <a:solidFill>
                <a:srgbClr val="00A8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0" name="Google Shape;470;g237555c56e5_0_283"/>
          <p:cNvSpPr txBox="1"/>
          <p:nvPr/>
        </p:nvSpPr>
        <p:spPr>
          <a:xfrm>
            <a:off x="4638054" y="2785100"/>
            <a:ext cx="21417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Webinaires</a:t>
            </a: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Accès aux </a:t>
            </a: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ressources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Travail sur les feuilles de route &amp; </a:t>
            </a: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diffusion dans l’entreprise</a:t>
            </a:r>
            <a:endParaRPr sz="1100">
              <a:solidFill>
                <a:srgbClr val="00A8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Réseau</a:t>
            </a:r>
            <a:r>
              <a:rPr lang="f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la Communauté CEC territoire et national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g237555c56e5_0_283"/>
          <p:cNvSpPr txBox="1"/>
          <p:nvPr/>
        </p:nvSpPr>
        <p:spPr>
          <a:xfrm>
            <a:off x="339450" y="289350"/>
            <a:ext cx="84651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CE QUE VONT </a:t>
            </a:r>
            <a:r>
              <a:rPr lang="fr" sz="33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VIVRE</a:t>
            </a:r>
            <a:r>
              <a:rPr lang="fr" sz="33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LES PARTICIPANTS</a:t>
            </a:r>
            <a:endParaRPr sz="3300" b="1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37555c56e5_0_308"/>
          <p:cNvSpPr/>
          <p:nvPr/>
        </p:nvSpPr>
        <p:spPr>
          <a:xfrm rot="5400000">
            <a:off x="2764100" y="-1620750"/>
            <a:ext cx="3618600" cy="9147000"/>
          </a:xfrm>
          <a:prstGeom prst="trapezoid">
            <a:avLst>
              <a:gd name="adj" fmla="val 35879"/>
            </a:avLst>
          </a:prstGeom>
          <a:solidFill>
            <a:srgbClr val="0032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237555c56e5_0_308"/>
          <p:cNvSpPr/>
          <p:nvPr/>
        </p:nvSpPr>
        <p:spPr>
          <a:xfrm>
            <a:off x="367963" y="1756350"/>
            <a:ext cx="2392800" cy="2392800"/>
          </a:xfrm>
          <a:prstGeom prst="ellipse">
            <a:avLst/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237555c56e5_0_308"/>
          <p:cNvSpPr/>
          <p:nvPr/>
        </p:nvSpPr>
        <p:spPr>
          <a:xfrm>
            <a:off x="3190488" y="1977000"/>
            <a:ext cx="1951500" cy="1951500"/>
          </a:xfrm>
          <a:prstGeom prst="ellipse">
            <a:avLst/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237555c56e5_0_308"/>
          <p:cNvSpPr/>
          <p:nvPr/>
        </p:nvSpPr>
        <p:spPr>
          <a:xfrm>
            <a:off x="5571713" y="2152350"/>
            <a:ext cx="1600800" cy="1600800"/>
          </a:xfrm>
          <a:prstGeom prst="ellipse">
            <a:avLst/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37555c56e5_0_308"/>
          <p:cNvSpPr/>
          <p:nvPr/>
        </p:nvSpPr>
        <p:spPr>
          <a:xfrm>
            <a:off x="7602238" y="2364450"/>
            <a:ext cx="1176600" cy="1176600"/>
          </a:xfrm>
          <a:prstGeom prst="ellipse">
            <a:avLst/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237555c56e5_0_308"/>
          <p:cNvSpPr txBox="1"/>
          <p:nvPr/>
        </p:nvSpPr>
        <p:spPr>
          <a:xfrm>
            <a:off x="94675" y="2205150"/>
            <a:ext cx="2939400" cy="1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“VIBE”</a:t>
            </a:r>
            <a:endParaRPr sz="4000" b="1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40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COLLECTIVE</a:t>
            </a:r>
            <a:endParaRPr sz="4000" b="1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82" name="Google Shape;482;g237555c56e5_0_308"/>
          <p:cNvSpPr txBox="1"/>
          <p:nvPr/>
        </p:nvSpPr>
        <p:spPr>
          <a:xfrm>
            <a:off x="3064650" y="2284800"/>
            <a:ext cx="2203200" cy="13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CAMP</a:t>
            </a:r>
            <a:endParaRPr sz="3600" b="1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DE BASE</a:t>
            </a:r>
            <a:endParaRPr sz="3600" b="1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83" name="Google Shape;483;g237555c56e5_0_308"/>
          <p:cNvSpPr txBox="1"/>
          <p:nvPr/>
        </p:nvSpPr>
        <p:spPr>
          <a:xfrm>
            <a:off x="5513075" y="2504250"/>
            <a:ext cx="17181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BINÔME</a:t>
            </a:r>
            <a:endParaRPr sz="3600" b="1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240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DG / PC</a:t>
            </a:r>
            <a:endParaRPr sz="240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84" name="Google Shape;484;g237555c56e5_0_308"/>
          <p:cNvSpPr txBox="1"/>
          <p:nvPr/>
        </p:nvSpPr>
        <p:spPr>
          <a:xfrm>
            <a:off x="7413400" y="2665650"/>
            <a:ext cx="15543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30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INDIVIDU</a:t>
            </a:r>
            <a:endParaRPr sz="300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85" name="Google Shape;485;g237555c56e5_0_308"/>
          <p:cNvSpPr txBox="1"/>
          <p:nvPr/>
        </p:nvSpPr>
        <p:spPr>
          <a:xfrm>
            <a:off x="339450" y="289350"/>
            <a:ext cx="84651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UNE </a:t>
            </a:r>
            <a:r>
              <a:rPr lang="fr" sz="33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AVENTURE COLLECTIVE</a:t>
            </a:r>
            <a:r>
              <a:rPr lang="fr" sz="33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À DIFFÉRENTES ÉCHELLES</a:t>
            </a:r>
            <a:endParaRPr sz="3300" b="1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g23ceb3e5159_3_949"/>
          <p:cNvPicPr preferRelativeResize="0"/>
          <p:nvPr/>
        </p:nvPicPr>
        <p:blipFill rotWithShape="1">
          <a:blip r:embed="rId3">
            <a:alphaModFix amt="85000"/>
          </a:blip>
          <a:srcRect t="24654" b="18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23ceb3e5159_3_949"/>
          <p:cNvSpPr/>
          <p:nvPr/>
        </p:nvSpPr>
        <p:spPr>
          <a:xfrm>
            <a:off x="0" y="0"/>
            <a:ext cx="476400" cy="5143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g23ceb3e5159_3_949"/>
          <p:cNvSpPr txBox="1"/>
          <p:nvPr/>
        </p:nvSpPr>
        <p:spPr>
          <a:xfrm>
            <a:off x="246350" y="998850"/>
            <a:ext cx="2213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0"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4</a:t>
            </a:r>
            <a:endParaRPr sz="20000" b="1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49" name="Google Shape;549;g23ceb3e5159_3_949"/>
          <p:cNvSpPr txBox="1"/>
          <p:nvPr/>
        </p:nvSpPr>
        <p:spPr>
          <a:xfrm>
            <a:off x="1872025" y="2625730"/>
            <a:ext cx="65289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700"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LA DYNAMIQUE</a:t>
            </a:r>
            <a:endParaRPr sz="6700" b="1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50" name="Google Shape;550;g23ceb3e5159_3_949"/>
          <p:cNvSpPr txBox="1"/>
          <p:nvPr/>
        </p:nvSpPr>
        <p:spPr>
          <a:xfrm>
            <a:off x="1911677" y="2227475"/>
            <a:ext cx="697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REJOINDRE</a:t>
            </a:r>
            <a:endParaRPr sz="30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3915cb6d75_1_209"/>
          <p:cNvSpPr/>
          <p:nvPr/>
        </p:nvSpPr>
        <p:spPr>
          <a:xfrm>
            <a:off x="0" y="0"/>
            <a:ext cx="3525300" cy="5143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23915cb6d75_1_209"/>
          <p:cNvSpPr txBox="1"/>
          <p:nvPr/>
        </p:nvSpPr>
        <p:spPr>
          <a:xfrm>
            <a:off x="301650" y="2044200"/>
            <a:ext cx="290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Modalités</a:t>
            </a:r>
            <a:endParaRPr sz="3800" b="1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57" name="Google Shape;557;g23915cb6d75_1_209"/>
          <p:cNvSpPr txBox="1"/>
          <p:nvPr/>
        </p:nvSpPr>
        <p:spPr>
          <a:xfrm>
            <a:off x="301650" y="2546800"/>
            <a:ext cx="255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De participation</a:t>
            </a:r>
            <a:endParaRPr sz="28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58" name="Google Shape;558;g23915cb6d75_1_209"/>
          <p:cNvSpPr/>
          <p:nvPr/>
        </p:nvSpPr>
        <p:spPr>
          <a:xfrm>
            <a:off x="3493500" y="0"/>
            <a:ext cx="5650500" cy="1740900"/>
          </a:xfrm>
          <a:prstGeom prst="roundRect">
            <a:avLst>
              <a:gd name="adj" fmla="val 0"/>
            </a:avLst>
          </a:prstGeom>
          <a:solidFill>
            <a:srgbClr val="001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23915cb6d75_1_209"/>
          <p:cNvSpPr/>
          <p:nvPr/>
        </p:nvSpPr>
        <p:spPr>
          <a:xfrm>
            <a:off x="3106975" y="400950"/>
            <a:ext cx="939000" cy="939000"/>
          </a:xfrm>
          <a:prstGeom prst="ellipse">
            <a:avLst/>
          </a:prstGeom>
          <a:solidFill>
            <a:srgbClr val="091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23915cb6d75_1_209"/>
          <p:cNvSpPr/>
          <p:nvPr/>
        </p:nvSpPr>
        <p:spPr>
          <a:xfrm>
            <a:off x="3493500" y="1740900"/>
            <a:ext cx="5650500" cy="1661700"/>
          </a:xfrm>
          <a:prstGeom prst="roundRect">
            <a:avLst>
              <a:gd name="adj" fmla="val 0"/>
            </a:avLst>
          </a:prstGeom>
          <a:solidFill>
            <a:srgbClr val="0032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23915cb6d75_1_209"/>
          <p:cNvSpPr/>
          <p:nvPr/>
        </p:nvSpPr>
        <p:spPr>
          <a:xfrm>
            <a:off x="3493500" y="3402725"/>
            <a:ext cx="5650500" cy="1740900"/>
          </a:xfrm>
          <a:prstGeom prst="roundRect">
            <a:avLst>
              <a:gd name="adj" fmla="val 0"/>
            </a:avLst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23915cb6d75_1_209"/>
          <p:cNvSpPr/>
          <p:nvPr/>
        </p:nvSpPr>
        <p:spPr>
          <a:xfrm>
            <a:off x="3106975" y="2102313"/>
            <a:ext cx="939000" cy="939000"/>
          </a:xfrm>
          <a:prstGeom prst="ellipse">
            <a:avLst/>
          </a:prstGeom>
          <a:solidFill>
            <a:srgbClr val="003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23915cb6d75_1_209"/>
          <p:cNvSpPr/>
          <p:nvPr/>
        </p:nvSpPr>
        <p:spPr>
          <a:xfrm>
            <a:off x="3106975" y="3803538"/>
            <a:ext cx="939000" cy="939000"/>
          </a:xfrm>
          <a:prstGeom prst="ellipse">
            <a:avLst/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23915cb6d75_1_209"/>
          <p:cNvSpPr txBox="1"/>
          <p:nvPr/>
        </p:nvSpPr>
        <p:spPr>
          <a:xfrm>
            <a:off x="343725" y="3308800"/>
            <a:ext cx="154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55BD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65" name="Google Shape;565;g23915cb6d75_1_209"/>
          <p:cNvSpPr txBox="1"/>
          <p:nvPr/>
        </p:nvSpPr>
        <p:spPr>
          <a:xfrm>
            <a:off x="3295525" y="477150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1</a:t>
            </a:r>
            <a:endParaRPr sz="41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66" name="Google Shape;566;g23915cb6d75_1_209"/>
          <p:cNvSpPr txBox="1"/>
          <p:nvPr/>
        </p:nvSpPr>
        <p:spPr>
          <a:xfrm>
            <a:off x="3295525" y="2178450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2</a:t>
            </a:r>
            <a:endParaRPr sz="41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67" name="Google Shape;567;g23915cb6d75_1_209"/>
          <p:cNvSpPr txBox="1"/>
          <p:nvPr/>
        </p:nvSpPr>
        <p:spPr>
          <a:xfrm>
            <a:off x="3295525" y="3879875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3</a:t>
            </a:r>
            <a:endParaRPr sz="41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68" name="Google Shape;568;g23915cb6d75_1_209"/>
          <p:cNvSpPr txBox="1"/>
          <p:nvPr/>
        </p:nvSpPr>
        <p:spPr>
          <a:xfrm>
            <a:off x="3905125" y="2499000"/>
            <a:ext cx="519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 présence du binôme en session (DG inclus) est indispensable </a:t>
            </a: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pour les avancées individuelles et la dynamique collective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g23915cb6d75_1_209"/>
          <p:cNvSpPr txBox="1"/>
          <p:nvPr/>
        </p:nvSpPr>
        <p:spPr>
          <a:xfrm>
            <a:off x="3905125" y="710225"/>
            <a:ext cx="507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Chaque CEC constitue le </a:t>
            </a:r>
            <a:r>
              <a:rPr lang="fr"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meilleur collectif possible en veillant à la diversité des acteurs économiques. </a:t>
            </a: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Les candidatures retenues sont annoncées par vagues successives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g23915cb6d75_1_209"/>
          <p:cNvSpPr txBox="1"/>
          <p:nvPr/>
        </p:nvSpPr>
        <p:spPr>
          <a:xfrm>
            <a:off x="3905125" y="4102975"/>
            <a:ext cx="4306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 CEC étant une association loi 1901 indépendante, les coûts du parcours sont financés </a:t>
            </a:r>
            <a:r>
              <a:rPr lang="fr"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grâce aux dons des entreprises participantes</a:t>
            </a:r>
            <a:endParaRPr sz="12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g23915cb6d75_1_209"/>
          <p:cNvSpPr txBox="1"/>
          <p:nvPr/>
        </p:nvSpPr>
        <p:spPr>
          <a:xfrm>
            <a:off x="3905125" y="303025"/>
            <a:ext cx="468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DÉPÔT DE CANDIDATURE</a:t>
            </a:r>
            <a:endParaRPr sz="2200">
              <a:solidFill>
                <a:srgbClr val="00A8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2" name="Google Shape;572;g23915cb6d75_1_209"/>
          <p:cNvSpPr txBox="1"/>
          <p:nvPr/>
        </p:nvSpPr>
        <p:spPr>
          <a:xfrm>
            <a:off x="3905125" y="2090525"/>
            <a:ext cx="513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ENGAGEMENT DE PRÉSENCE</a:t>
            </a:r>
            <a:endParaRPr sz="2200">
              <a:solidFill>
                <a:srgbClr val="00A8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g23915cb6d75_1_209"/>
          <p:cNvSpPr txBox="1"/>
          <p:nvPr/>
        </p:nvSpPr>
        <p:spPr>
          <a:xfrm>
            <a:off x="3905125" y="3704488"/>
            <a:ext cx="468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ADHÉSION À L’ASSOCIATION CEC</a:t>
            </a:r>
            <a:endParaRPr sz="2200">
              <a:solidFill>
                <a:srgbClr val="00A8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3ceb3e5159_3_1046"/>
          <p:cNvSpPr/>
          <p:nvPr/>
        </p:nvSpPr>
        <p:spPr>
          <a:xfrm>
            <a:off x="0" y="0"/>
            <a:ext cx="3525300" cy="5143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23ceb3e5159_3_1046"/>
          <p:cNvSpPr/>
          <p:nvPr/>
        </p:nvSpPr>
        <p:spPr>
          <a:xfrm>
            <a:off x="3493500" y="0"/>
            <a:ext cx="5650500" cy="1740900"/>
          </a:xfrm>
          <a:prstGeom prst="roundRect">
            <a:avLst>
              <a:gd name="adj" fmla="val 0"/>
            </a:avLst>
          </a:prstGeom>
          <a:solidFill>
            <a:srgbClr val="001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23ceb3e5159_3_1046"/>
          <p:cNvSpPr/>
          <p:nvPr/>
        </p:nvSpPr>
        <p:spPr>
          <a:xfrm>
            <a:off x="3106975" y="400950"/>
            <a:ext cx="939000" cy="939000"/>
          </a:xfrm>
          <a:prstGeom prst="ellipse">
            <a:avLst/>
          </a:prstGeom>
          <a:solidFill>
            <a:srgbClr val="091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23ceb3e5159_3_1046"/>
          <p:cNvSpPr/>
          <p:nvPr/>
        </p:nvSpPr>
        <p:spPr>
          <a:xfrm>
            <a:off x="3493500" y="1740900"/>
            <a:ext cx="5650500" cy="1661700"/>
          </a:xfrm>
          <a:prstGeom prst="roundRect">
            <a:avLst>
              <a:gd name="adj" fmla="val 0"/>
            </a:avLst>
          </a:prstGeom>
          <a:solidFill>
            <a:srgbClr val="0032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23ceb3e5159_3_1046"/>
          <p:cNvSpPr/>
          <p:nvPr/>
        </p:nvSpPr>
        <p:spPr>
          <a:xfrm>
            <a:off x="3493500" y="3402725"/>
            <a:ext cx="5650500" cy="1740900"/>
          </a:xfrm>
          <a:prstGeom prst="roundRect">
            <a:avLst>
              <a:gd name="adj" fmla="val 0"/>
            </a:avLst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23ceb3e5159_3_1046"/>
          <p:cNvSpPr/>
          <p:nvPr/>
        </p:nvSpPr>
        <p:spPr>
          <a:xfrm>
            <a:off x="3106975" y="2102313"/>
            <a:ext cx="939000" cy="939000"/>
          </a:xfrm>
          <a:prstGeom prst="ellipse">
            <a:avLst/>
          </a:prstGeom>
          <a:solidFill>
            <a:srgbClr val="003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23ceb3e5159_3_1046"/>
          <p:cNvSpPr/>
          <p:nvPr/>
        </p:nvSpPr>
        <p:spPr>
          <a:xfrm>
            <a:off x="3106975" y="3803538"/>
            <a:ext cx="939000" cy="939000"/>
          </a:xfrm>
          <a:prstGeom prst="ellipse">
            <a:avLst/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23ceb3e5159_3_1046"/>
          <p:cNvSpPr txBox="1"/>
          <p:nvPr/>
        </p:nvSpPr>
        <p:spPr>
          <a:xfrm>
            <a:off x="343725" y="3308800"/>
            <a:ext cx="154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55BD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86" name="Google Shape;586;g23ceb3e5159_3_1046"/>
          <p:cNvSpPr txBox="1"/>
          <p:nvPr/>
        </p:nvSpPr>
        <p:spPr>
          <a:xfrm>
            <a:off x="3295525" y="477150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1</a:t>
            </a:r>
            <a:endParaRPr sz="41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87" name="Google Shape;587;g23ceb3e5159_3_1046"/>
          <p:cNvSpPr txBox="1"/>
          <p:nvPr/>
        </p:nvSpPr>
        <p:spPr>
          <a:xfrm>
            <a:off x="3295525" y="2178450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2</a:t>
            </a:r>
            <a:endParaRPr sz="41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88" name="Google Shape;588;g23ceb3e5159_3_1046"/>
          <p:cNvSpPr txBox="1"/>
          <p:nvPr/>
        </p:nvSpPr>
        <p:spPr>
          <a:xfrm>
            <a:off x="3295525" y="3879875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3</a:t>
            </a:r>
            <a:endParaRPr sz="41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89" name="Google Shape;589;g23ceb3e5159_3_1046"/>
          <p:cNvSpPr txBox="1"/>
          <p:nvPr/>
        </p:nvSpPr>
        <p:spPr>
          <a:xfrm>
            <a:off x="3905125" y="2194200"/>
            <a:ext cx="5199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Les entreprises candidates seront recrutées sur plusieurs vagues par un comité de sélection.</a:t>
            </a:r>
            <a:b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6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Char char="➔"/>
            </a:pP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Engagement de présence aux sessions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6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Char char="➔"/>
            </a:pP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Engagement de rédaction d’une feuille de route ambitieuse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g23ceb3e5159_3_1046"/>
          <p:cNvSpPr txBox="1"/>
          <p:nvPr/>
        </p:nvSpPr>
        <p:spPr>
          <a:xfrm>
            <a:off x="3905125" y="759086"/>
            <a:ext cx="507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les candidatures sont ouvertes : </a:t>
            </a:r>
            <a:r>
              <a:rPr lang="fr" sz="1200" u="sng">
                <a:solidFill>
                  <a:srgbClr val="00EE47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 candidate !</a:t>
            </a:r>
            <a:endParaRPr sz="1200">
              <a:solidFill>
                <a:srgbClr val="00EE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(lien du formulaire de candidature accessible depuis le site web de la CEC)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1" name="Google Shape;591;g23ceb3e5159_3_1046"/>
          <p:cNvSpPr txBox="1"/>
          <p:nvPr/>
        </p:nvSpPr>
        <p:spPr>
          <a:xfrm>
            <a:off x="3905125" y="4047134"/>
            <a:ext cx="50706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Les entreprises participantes sont embarquées au fur à mesure de leur validation de participation et de leur adhésion</a:t>
            </a:r>
            <a:b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à l’association</a:t>
            </a:r>
            <a:endParaRPr sz="12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2" name="Google Shape;592;g23ceb3e5159_3_1046"/>
          <p:cNvSpPr txBox="1"/>
          <p:nvPr/>
        </p:nvSpPr>
        <p:spPr>
          <a:xfrm>
            <a:off x="3905125" y="351886"/>
            <a:ext cx="468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DÉPÔT DE CANDIDATURE</a:t>
            </a:r>
            <a:endParaRPr sz="2200">
              <a:solidFill>
                <a:srgbClr val="00A8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g23ceb3e5159_3_1046"/>
          <p:cNvSpPr txBox="1"/>
          <p:nvPr/>
        </p:nvSpPr>
        <p:spPr>
          <a:xfrm>
            <a:off x="3905125" y="1785725"/>
            <a:ext cx="513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ENTRETIEN DE SÉLECTION</a:t>
            </a:r>
            <a:endParaRPr sz="2200">
              <a:solidFill>
                <a:srgbClr val="00A8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g23ceb3e5159_3_1046"/>
          <p:cNvSpPr txBox="1"/>
          <p:nvPr/>
        </p:nvSpPr>
        <p:spPr>
          <a:xfrm>
            <a:off x="3905125" y="3648646"/>
            <a:ext cx="468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CONFIRMATION &amp; ADHÉSION</a:t>
            </a:r>
            <a:endParaRPr sz="2200">
              <a:solidFill>
                <a:srgbClr val="00A8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g23ceb3e5159_3_1046"/>
          <p:cNvSpPr txBox="1"/>
          <p:nvPr/>
        </p:nvSpPr>
        <p:spPr>
          <a:xfrm>
            <a:off x="301650" y="2044200"/>
            <a:ext cx="290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Modalités</a:t>
            </a:r>
            <a:endParaRPr sz="3800" b="1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96" name="Google Shape;596;g23ceb3e5159_3_1046"/>
          <p:cNvSpPr txBox="1"/>
          <p:nvPr/>
        </p:nvSpPr>
        <p:spPr>
          <a:xfrm>
            <a:off x="301650" y="2546800"/>
            <a:ext cx="255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D’inscription</a:t>
            </a:r>
            <a:endParaRPr sz="28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3915cb6d75_1_586"/>
          <p:cNvPicPr preferRelativeResize="0"/>
          <p:nvPr/>
        </p:nvPicPr>
        <p:blipFill rotWithShape="1">
          <a:blip r:embed="rId3">
            <a:alphaModFix/>
          </a:blip>
          <a:srcRect l="10833" r="1083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3915cb6d75_1_586"/>
          <p:cNvSpPr/>
          <p:nvPr/>
        </p:nvSpPr>
        <p:spPr>
          <a:xfrm>
            <a:off x="455825" y="1836875"/>
            <a:ext cx="4105200" cy="3066900"/>
          </a:xfrm>
          <a:prstGeom prst="rect">
            <a:avLst/>
          </a:prstGeom>
          <a:noFill/>
          <a:ln w="9525" cap="flat" cmpd="sng">
            <a:solidFill>
              <a:srgbClr val="00EE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3915cb6d75_1_586"/>
          <p:cNvSpPr/>
          <p:nvPr/>
        </p:nvSpPr>
        <p:spPr>
          <a:xfrm>
            <a:off x="4755375" y="1836875"/>
            <a:ext cx="4105200" cy="306690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3915cb6d75_1_586"/>
          <p:cNvSpPr txBox="1"/>
          <p:nvPr/>
        </p:nvSpPr>
        <p:spPr>
          <a:xfrm>
            <a:off x="1238234" y="1917221"/>
            <a:ext cx="252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Pour </a:t>
            </a:r>
            <a:r>
              <a:rPr lang="fr" sz="2000" b="0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en savoir plus</a:t>
            </a:r>
            <a:endParaRPr sz="2000" b="0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88" name="Google Shape;188;g23915cb6d75_1_586"/>
          <p:cNvSpPr txBox="1"/>
          <p:nvPr/>
        </p:nvSpPr>
        <p:spPr>
          <a:xfrm>
            <a:off x="5215729" y="841175"/>
            <a:ext cx="31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2000" b="0" i="0" u="none" strike="noStrike" cap="none">
                <a:solidFill>
                  <a:schemeClr val="lt1"/>
                </a:solidFill>
                <a:latin typeface="Antonio Light"/>
                <a:ea typeface="Antonio Light"/>
                <a:cs typeface="Antonio Light"/>
                <a:sym typeface="Antonio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occitanie@cec-impact.org</a:t>
            </a:r>
            <a:endParaRPr sz="2000" b="0" i="0" u="none" strike="noStrike" cap="none">
              <a:solidFill>
                <a:schemeClr val="lt1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sp>
        <p:nvSpPr>
          <p:cNvPr id="189" name="Google Shape;189;g23915cb6d75_1_586"/>
          <p:cNvSpPr/>
          <p:nvPr/>
        </p:nvSpPr>
        <p:spPr>
          <a:xfrm>
            <a:off x="5302725" y="2571750"/>
            <a:ext cx="3010500" cy="772800"/>
          </a:xfrm>
          <a:prstGeom prst="roundRect">
            <a:avLst>
              <a:gd name="adj" fmla="val 16667"/>
            </a:avLst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>
                <a:solidFill>
                  <a:srgbClr val="FFFFFF"/>
                </a:solidFill>
                <a:uFill>
                  <a:noFill/>
                </a:uFill>
                <a:latin typeface="Antonio SemiBold"/>
                <a:ea typeface="Antonio SemiBold"/>
                <a:cs typeface="Antonio SemiBold"/>
                <a:sym typeface="Antonio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</a:t>
            </a:r>
            <a:endParaRPr sz="2800" b="0" i="0" u="none" strike="noStrike" cap="none">
              <a:solidFill>
                <a:srgbClr val="FFFFF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190" name="Google Shape;190;g23915cb6d75_1_586"/>
          <p:cNvSpPr txBox="1"/>
          <p:nvPr/>
        </p:nvSpPr>
        <p:spPr>
          <a:xfrm>
            <a:off x="5567684" y="1917221"/>
            <a:ext cx="252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Pour </a:t>
            </a:r>
            <a:r>
              <a:rPr lang="fr" sz="2000" b="0" i="0" u="none" strike="noStrike" cap="none">
                <a:solidFill>
                  <a:srgbClr val="00A8FF"/>
                </a:solidFill>
                <a:latin typeface="Antonio"/>
                <a:ea typeface="Antonio"/>
                <a:cs typeface="Antonio"/>
                <a:sym typeface="Antonio"/>
              </a:rPr>
              <a:t>candidater</a:t>
            </a:r>
            <a:endParaRPr sz="2000" b="0" i="0" u="none" strike="noStrike" cap="none">
              <a:solidFill>
                <a:srgbClr val="00A8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91" name="Google Shape;191;g23915cb6d75_1_586"/>
          <p:cNvSpPr txBox="1"/>
          <p:nvPr/>
        </p:nvSpPr>
        <p:spPr>
          <a:xfrm>
            <a:off x="5390700" y="3780275"/>
            <a:ext cx="143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0" i="0" u="none" strike="noStrike" cap="none">
                <a:solidFill>
                  <a:srgbClr val="FFFFF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Ou scannez </a:t>
            </a:r>
            <a:endParaRPr sz="1600" b="0" i="0" u="none" strike="noStrike" cap="none">
              <a:solidFill>
                <a:srgbClr val="FFFFF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0" i="0" u="none" strike="noStrike" cap="none">
                <a:solidFill>
                  <a:srgbClr val="FFFFF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ce QR code</a:t>
            </a:r>
            <a:endParaRPr sz="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3915cb6d75_1_586">
            <a:hlinkClick r:id="rId5"/>
          </p:cNvPr>
          <p:cNvSpPr/>
          <p:nvPr/>
        </p:nvSpPr>
        <p:spPr>
          <a:xfrm>
            <a:off x="993125" y="2571750"/>
            <a:ext cx="3010500" cy="772800"/>
          </a:xfrm>
          <a:prstGeom prst="roundRect">
            <a:avLst>
              <a:gd name="adj" fmla="val 16667"/>
            </a:avLst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>
                <a:solidFill>
                  <a:srgbClr val="FFFFFF"/>
                </a:solidFill>
                <a:uFill>
                  <a:noFill/>
                </a:uFill>
                <a:latin typeface="Antonio SemiBold"/>
                <a:ea typeface="Antonio SemiBold"/>
                <a:cs typeface="Antonio SemiBold"/>
                <a:sym typeface="Antonio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INSCRIVEZ VOUS</a:t>
            </a:r>
            <a:endParaRPr sz="2800" b="0" i="0" u="none" strike="noStrike" cap="none">
              <a:solidFill>
                <a:srgbClr val="FFFFF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1300" b="0" i="0" u="none" strike="noStrike" cap="none">
                <a:solidFill>
                  <a:srgbClr val="FFFFFF"/>
                </a:solidFill>
                <a:uFill>
                  <a:noFill/>
                </a:uFill>
                <a:latin typeface="Antonio"/>
                <a:ea typeface="Antonio"/>
                <a:cs typeface="Antonio"/>
                <a:sym typeface="Antoni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 WEBINAIRE D’INFORMATION</a:t>
            </a:r>
            <a:endParaRPr sz="2100" b="0" i="0" u="none" strike="noStrike" cap="none">
              <a:solidFill>
                <a:srgbClr val="FFFFF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193" name="Google Shape;193;g23915cb6d75_1_586"/>
          <p:cNvSpPr txBox="1"/>
          <p:nvPr/>
        </p:nvSpPr>
        <p:spPr>
          <a:xfrm>
            <a:off x="961775" y="3400350"/>
            <a:ext cx="30732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16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Tous les vendredis de 12h à 12h45</a:t>
            </a:r>
            <a:br>
              <a:rPr lang="fr" sz="20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</a:br>
            <a:endParaRPr sz="14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Au programme:</a:t>
            </a:r>
            <a:endParaRPr sz="11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17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ntonio"/>
              <a:buChar char="●"/>
            </a:pPr>
            <a:r>
              <a:rPr lang="fr" sz="11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Présentation du parcours</a:t>
            </a:r>
            <a:endParaRPr sz="11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17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ntonio"/>
              <a:buChar char="●"/>
            </a:pPr>
            <a:r>
              <a:rPr lang="fr" sz="11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Modalités de participation</a:t>
            </a:r>
            <a:endParaRPr sz="11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17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ntonio"/>
              <a:buChar char="●"/>
            </a:pPr>
            <a:r>
              <a:rPr lang="fr" sz="11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Témoignage d’un(e) dirigeant(e) déjà engagé(e)</a:t>
            </a:r>
            <a:endParaRPr sz="11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17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ntonio"/>
              <a:buChar char="●"/>
            </a:pPr>
            <a:r>
              <a:rPr lang="fr" sz="11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Questions réponses</a:t>
            </a:r>
            <a:endParaRPr sz="11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94" name="Google Shape;194;g23915cb6d75_1_586"/>
          <p:cNvSpPr txBox="1"/>
          <p:nvPr/>
        </p:nvSpPr>
        <p:spPr>
          <a:xfrm>
            <a:off x="5307975" y="5813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Contact unique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23915cb6d75_1_5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0274" y="239050"/>
            <a:ext cx="3335450" cy="14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3915cb6d75_1_5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3249" y="3506463"/>
            <a:ext cx="1224725" cy="12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3ceb3e5159_3_93"/>
          <p:cNvPicPr preferRelativeResize="0"/>
          <p:nvPr/>
        </p:nvPicPr>
        <p:blipFill rotWithShape="1">
          <a:blip r:embed="rId3">
            <a:alphaModFix amt="85000"/>
          </a:blip>
          <a:srcRect t="24654" b="18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3ceb3e5159_3_93"/>
          <p:cNvSpPr/>
          <p:nvPr/>
        </p:nvSpPr>
        <p:spPr>
          <a:xfrm>
            <a:off x="0" y="0"/>
            <a:ext cx="476400" cy="5143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3ceb3e5159_3_93"/>
          <p:cNvSpPr txBox="1"/>
          <p:nvPr/>
        </p:nvSpPr>
        <p:spPr>
          <a:xfrm>
            <a:off x="246350" y="998850"/>
            <a:ext cx="2213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fr" sz="20000" b="1" i="0" u="none" strike="noStrike" cap="none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1</a:t>
            </a:r>
            <a:endParaRPr sz="20000" b="1" i="0" u="none" strike="noStrike" cap="none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7" name="Google Shape;77;g23ceb3e5159_3_93"/>
          <p:cNvSpPr txBox="1"/>
          <p:nvPr/>
        </p:nvSpPr>
        <p:spPr>
          <a:xfrm>
            <a:off x="1748200" y="2563425"/>
            <a:ext cx="663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fr" sz="7200"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L’AVENTURE CEC</a:t>
            </a:r>
            <a:endParaRPr sz="2700" b="1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ceb3e5159_3_517"/>
          <p:cNvSpPr txBox="1"/>
          <p:nvPr/>
        </p:nvSpPr>
        <p:spPr>
          <a:xfrm>
            <a:off x="844950" y="2561475"/>
            <a:ext cx="7454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RENDRE </a:t>
            </a:r>
            <a:r>
              <a:rPr lang="fr" sz="4000" b="1">
                <a:solidFill>
                  <a:srgbClr val="00A8FF"/>
                </a:solidFill>
                <a:latin typeface="Antonio"/>
                <a:ea typeface="Antonio"/>
                <a:cs typeface="Antonio"/>
                <a:sym typeface="Antonio"/>
              </a:rPr>
              <a:t>IRRÉSISTIBLE</a:t>
            </a:r>
            <a:r>
              <a:rPr lang="fr" sz="4000" b="1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 LA BASCULE</a:t>
            </a:r>
            <a:br>
              <a:rPr lang="fr" sz="4000" b="1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</a:br>
            <a:r>
              <a:rPr lang="fr" sz="4000" b="1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DE L’ÉCONOMIE EXTRACTIVE VERS</a:t>
            </a:r>
            <a:r>
              <a:rPr lang="fr" sz="40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 L’ÉCONOMIE RÉGÉNÉRATIVE</a:t>
            </a:r>
            <a:r>
              <a:rPr lang="fr" sz="4000" b="1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fr" sz="4000" b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AVANT 2030</a:t>
            </a:r>
            <a:r>
              <a:rPr lang="fr" sz="4000" b="1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.</a:t>
            </a:r>
            <a:endParaRPr sz="4000" b="1">
              <a:solidFill>
                <a:srgbClr val="255BD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83" name="Google Shape;83;g23ceb3e5159_3_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050" y="550125"/>
            <a:ext cx="1835899" cy="18294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3ceb3e5159_3_517"/>
          <p:cNvSpPr txBox="1"/>
          <p:nvPr/>
        </p:nvSpPr>
        <p:spPr>
          <a:xfrm>
            <a:off x="0" y="4569800"/>
            <a:ext cx="914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 CEC EST UNE ASSOCIATION RECONNUE D’INTÉRÊT GÉNÉRAL</a:t>
            </a:r>
            <a:endParaRPr sz="120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ceb3e5159_3_155"/>
          <p:cNvSpPr/>
          <p:nvPr/>
        </p:nvSpPr>
        <p:spPr>
          <a:xfrm>
            <a:off x="3257700" y="0"/>
            <a:ext cx="5886300" cy="5143500"/>
          </a:xfrm>
          <a:prstGeom prst="rect">
            <a:avLst/>
          </a:prstGeom>
          <a:solidFill>
            <a:srgbClr val="F5F2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3ceb3e5159_3_155"/>
          <p:cNvSpPr txBox="1"/>
          <p:nvPr/>
        </p:nvSpPr>
        <p:spPr>
          <a:xfrm>
            <a:off x="0" y="2238500"/>
            <a:ext cx="325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300+</a:t>
            </a:r>
            <a:r>
              <a:rPr lang="fr" sz="2400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 PARTICIPANTS</a:t>
            </a:r>
            <a:endParaRPr sz="2400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Antonio ExtraLight"/>
                <a:ea typeface="Antonio ExtraLight"/>
                <a:cs typeface="Antonio ExtraLight"/>
                <a:sym typeface="Antonio ExtraLight"/>
              </a:rPr>
              <a:t>DIRIGEANTS &amp; PLANET CHAMPIONS</a:t>
            </a:r>
            <a:endParaRPr>
              <a:solidFill>
                <a:schemeClr val="lt1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91" name="Google Shape;91;g23ceb3e5159_3_155"/>
          <p:cNvSpPr txBox="1"/>
          <p:nvPr/>
        </p:nvSpPr>
        <p:spPr>
          <a:xfrm>
            <a:off x="0" y="3106700"/>
            <a:ext cx="325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Antonio Thin"/>
                <a:ea typeface="Antonio Thin"/>
                <a:cs typeface="Antonio Thin"/>
                <a:sym typeface="Antonio Thin"/>
              </a:rPr>
              <a:t>REPRÉSENTANT</a:t>
            </a:r>
            <a:endParaRPr>
              <a:solidFill>
                <a:schemeClr val="lt1"/>
              </a:solidFill>
              <a:latin typeface="Antonio Thin"/>
              <a:ea typeface="Antonio Thin"/>
              <a:cs typeface="Antonio Thin"/>
              <a:sym typeface="Antonio Thin"/>
            </a:endParaRPr>
          </a:p>
        </p:txBody>
      </p:sp>
      <p:sp>
        <p:nvSpPr>
          <p:cNvPr id="92" name="Google Shape;92;g23ceb3e5159_3_155"/>
          <p:cNvSpPr txBox="1"/>
          <p:nvPr/>
        </p:nvSpPr>
        <p:spPr>
          <a:xfrm>
            <a:off x="0" y="3698525"/>
            <a:ext cx="32577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250,000</a:t>
            </a:r>
            <a:r>
              <a:rPr lang="fr" sz="1900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 COLLABORATEURS</a:t>
            </a:r>
            <a:endParaRPr sz="1900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Antonio ExtraLight"/>
                <a:ea typeface="Antonio ExtraLight"/>
                <a:cs typeface="Antonio ExtraLight"/>
                <a:sym typeface="Antonio ExtraLight"/>
              </a:rPr>
              <a:t>ET</a:t>
            </a:r>
            <a:endParaRPr>
              <a:solidFill>
                <a:schemeClr val="lt1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50 Mds€</a:t>
            </a:r>
            <a:r>
              <a:rPr lang="fr" sz="1900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 DE CHIFFRE D’AFFAIRES</a:t>
            </a:r>
            <a:endParaRPr sz="1900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3" name="Google Shape;93;g23ceb3e5159_3_155"/>
          <p:cNvSpPr/>
          <p:nvPr/>
        </p:nvSpPr>
        <p:spPr>
          <a:xfrm>
            <a:off x="3661450" y="301613"/>
            <a:ext cx="50928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3ceb3e5159_3_155"/>
          <p:cNvSpPr/>
          <p:nvPr/>
        </p:nvSpPr>
        <p:spPr>
          <a:xfrm>
            <a:off x="3661450" y="946688"/>
            <a:ext cx="50928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3ceb3e5159_3_155"/>
          <p:cNvSpPr/>
          <p:nvPr/>
        </p:nvSpPr>
        <p:spPr>
          <a:xfrm>
            <a:off x="3661450" y="1591763"/>
            <a:ext cx="50928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3ceb3e5159_3_155"/>
          <p:cNvSpPr/>
          <p:nvPr/>
        </p:nvSpPr>
        <p:spPr>
          <a:xfrm>
            <a:off x="3661450" y="2236838"/>
            <a:ext cx="50928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3ceb3e5159_3_155"/>
          <p:cNvSpPr/>
          <p:nvPr/>
        </p:nvSpPr>
        <p:spPr>
          <a:xfrm>
            <a:off x="3661450" y="2881913"/>
            <a:ext cx="50928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3ceb3e5159_3_155"/>
          <p:cNvSpPr/>
          <p:nvPr/>
        </p:nvSpPr>
        <p:spPr>
          <a:xfrm>
            <a:off x="3661450" y="3526988"/>
            <a:ext cx="50928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3ceb3e5159_3_155"/>
          <p:cNvSpPr/>
          <p:nvPr/>
        </p:nvSpPr>
        <p:spPr>
          <a:xfrm>
            <a:off x="3661450" y="301613"/>
            <a:ext cx="1507800" cy="582900"/>
          </a:xfrm>
          <a:prstGeom prst="roundRect">
            <a:avLst>
              <a:gd name="adj" fmla="val 0"/>
            </a:avLst>
          </a:prstGeom>
          <a:solidFill>
            <a:srgbClr val="E0D8C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ECE4"/>
              </a:solidFill>
            </a:endParaRPr>
          </a:p>
        </p:txBody>
      </p:sp>
      <p:sp>
        <p:nvSpPr>
          <p:cNvPr id="100" name="Google Shape;100;g23ceb3e5159_3_155"/>
          <p:cNvSpPr/>
          <p:nvPr/>
        </p:nvSpPr>
        <p:spPr>
          <a:xfrm>
            <a:off x="3661450" y="946688"/>
            <a:ext cx="1507800" cy="582900"/>
          </a:xfrm>
          <a:prstGeom prst="roundRect">
            <a:avLst>
              <a:gd name="adj" fmla="val 0"/>
            </a:avLst>
          </a:prstGeom>
          <a:solidFill>
            <a:srgbClr val="E0D8C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ECE4"/>
              </a:solidFill>
            </a:endParaRPr>
          </a:p>
        </p:txBody>
      </p:sp>
      <p:sp>
        <p:nvSpPr>
          <p:cNvPr id="101" name="Google Shape;101;g23ceb3e5159_3_155"/>
          <p:cNvSpPr/>
          <p:nvPr/>
        </p:nvSpPr>
        <p:spPr>
          <a:xfrm>
            <a:off x="3661450" y="1591763"/>
            <a:ext cx="1507800" cy="582900"/>
          </a:xfrm>
          <a:prstGeom prst="roundRect">
            <a:avLst>
              <a:gd name="adj" fmla="val 0"/>
            </a:avLst>
          </a:prstGeom>
          <a:solidFill>
            <a:srgbClr val="E0D8C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ECE4"/>
              </a:solidFill>
            </a:endParaRPr>
          </a:p>
        </p:txBody>
      </p:sp>
      <p:sp>
        <p:nvSpPr>
          <p:cNvPr id="102" name="Google Shape;102;g23ceb3e5159_3_155"/>
          <p:cNvSpPr/>
          <p:nvPr/>
        </p:nvSpPr>
        <p:spPr>
          <a:xfrm>
            <a:off x="3661450" y="2236838"/>
            <a:ext cx="1507800" cy="582900"/>
          </a:xfrm>
          <a:prstGeom prst="roundRect">
            <a:avLst>
              <a:gd name="adj" fmla="val 0"/>
            </a:avLst>
          </a:prstGeom>
          <a:solidFill>
            <a:srgbClr val="E0D8C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ECE4"/>
              </a:solidFill>
            </a:endParaRPr>
          </a:p>
        </p:txBody>
      </p:sp>
      <p:sp>
        <p:nvSpPr>
          <p:cNvPr id="103" name="Google Shape;103;g23ceb3e5159_3_155"/>
          <p:cNvSpPr/>
          <p:nvPr/>
        </p:nvSpPr>
        <p:spPr>
          <a:xfrm>
            <a:off x="3661450" y="2881913"/>
            <a:ext cx="1507800" cy="582900"/>
          </a:xfrm>
          <a:prstGeom prst="roundRect">
            <a:avLst>
              <a:gd name="adj" fmla="val 0"/>
            </a:avLst>
          </a:prstGeom>
          <a:solidFill>
            <a:srgbClr val="E0D8C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ECE4"/>
              </a:solidFill>
            </a:endParaRPr>
          </a:p>
        </p:txBody>
      </p:sp>
      <p:sp>
        <p:nvSpPr>
          <p:cNvPr id="104" name="Google Shape;104;g23ceb3e5159_3_155"/>
          <p:cNvSpPr/>
          <p:nvPr/>
        </p:nvSpPr>
        <p:spPr>
          <a:xfrm>
            <a:off x="3661450" y="3526988"/>
            <a:ext cx="1507800" cy="582900"/>
          </a:xfrm>
          <a:prstGeom prst="roundRect">
            <a:avLst>
              <a:gd name="adj" fmla="val 0"/>
            </a:avLst>
          </a:prstGeom>
          <a:solidFill>
            <a:srgbClr val="E0D8C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ECE4"/>
              </a:solidFill>
            </a:endParaRPr>
          </a:p>
        </p:txBody>
      </p:sp>
      <p:sp>
        <p:nvSpPr>
          <p:cNvPr id="105" name="Google Shape;105;g23ceb3e5159_3_155"/>
          <p:cNvSpPr txBox="1"/>
          <p:nvPr/>
        </p:nvSpPr>
        <p:spPr>
          <a:xfrm>
            <a:off x="3672700" y="422813"/>
            <a:ext cx="13620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ALIMENTATION</a:t>
            </a:r>
            <a:endParaRPr sz="1100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6" name="Google Shape;106;g23ceb3e5159_3_155"/>
          <p:cNvSpPr txBox="1"/>
          <p:nvPr/>
        </p:nvSpPr>
        <p:spPr>
          <a:xfrm>
            <a:off x="3672700" y="1067888"/>
            <a:ext cx="13620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TRANSPORT</a:t>
            </a:r>
            <a:endParaRPr sz="1100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7" name="Google Shape;107;g23ceb3e5159_3_155"/>
          <p:cNvSpPr txBox="1"/>
          <p:nvPr/>
        </p:nvSpPr>
        <p:spPr>
          <a:xfrm>
            <a:off x="3672700" y="1712963"/>
            <a:ext cx="118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LOGEMENT</a:t>
            </a:r>
            <a:endParaRPr sz="1100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8" name="Google Shape;108;g23ceb3e5159_3_155"/>
          <p:cNvSpPr txBox="1"/>
          <p:nvPr/>
        </p:nvSpPr>
        <p:spPr>
          <a:xfrm>
            <a:off x="3672700" y="2358038"/>
            <a:ext cx="1507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PRODUCTION</a:t>
            </a:r>
            <a:endParaRPr sz="1100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9" name="Google Shape;109;g23ceb3e5159_3_155"/>
          <p:cNvSpPr txBox="1"/>
          <p:nvPr/>
        </p:nvSpPr>
        <p:spPr>
          <a:xfrm>
            <a:off x="3672700" y="3003113"/>
            <a:ext cx="16377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CONSOMMATION</a:t>
            </a:r>
            <a:endParaRPr sz="1100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0" name="Google Shape;110;g23ceb3e5159_3_155"/>
          <p:cNvSpPr txBox="1"/>
          <p:nvPr/>
        </p:nvSpPr>
        <p:spPr>
          <a:xfrm>
            <a:off x="3672700" y="3648188"/>
            <a:ext cx="12846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FINANCE</a:t>
            </a:r>
            <a:endParaRPr sz="1100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1" name="Google Shape;111;g23ceb3e5159_3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120" y="1663635"/>
            <a:ext cx="966173" cy="4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3ceb3e5159_3_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551" y="422812"/>
            <a:ext cx="961311" cy="3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3ceb3e5159_3_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7744" y="1091413"/>
            <a:ext cx="900924" cy="2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3ceb3e5159_3_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5826" y="1018538"/>
            <a:ext cx="784227" cy="4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3ceb3e5159_3_155"/>
          <p:cNvPicPr preferRelativeResize="0"/>
          <p:nvPr/>
        </p:nvPicPr>
        <p:blipFill rotWithShape="1">
          <a:blip r:embed="rId7">
            <a:alphaModFix/>
          </a:blip>
          <a:srcRect t="37617" b="35123"/>
          <a:stretch/>
        </p:blipFill>
        <p:spPr>
          <a:xfrm>
            <a:off x="5373169" y="2455870"/>
            <a:ext cx="850074" cy="14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3ceb3e5159_3_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95827" y="1686988"/>
            <a:ext cx="784225" cy="39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3ceb3e5159_3_1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07152" y="2308700"/>
            <a:ext cx="761574" cy="4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3ceb3e5159_3_1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1519" y="2916675"/>
            <a:ext cx="513375" cy="5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3ceb3e5159_3_1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32563" y="3026638"/>
            <a:ext cx="1110753" cy="2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3ceb3e5159_3_15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50845" y="2420819"/>
            <a:ext cx="963275" cy="2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3ceb3e5159_3_155"/>
          <p:cNvSpPr txBox="1"/>
          <p:nvPr/>
        </p:nvSpPr>
        <p:spPr>
          <a:xfrm>
            <a:off x="8438075" y="541765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...</a:t>
            </a:r>
            <a:endParaRPr/>
          </a:p>
        </p:txBody>
      </p:sp>
      <p:sp>
        <p:nvSpPr>
          <p:cNvPr id="122" name="Google Shape;122;g23ceb3e5159_3_155"/>
          <p:cNvSpPr txBox="1"/>
          <p:nvPr/>
        </p:nvSpPr>
        <p:spPr>
          <a:xfrm>
            <a:off x="8438075" y="1201710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...</a:t>
            </a:r>
            <a:endParaRPr/>
          </a:p>
        </p:txBody>
      </p:sp>
      <p:sp>
        <p:nvSpPr>
          <p:cNvPr id="123" name="Google Shape;123;g23ceb3e5159_3_155"/>
          <p:cNvSpPr txBox="1"/>
          <p:nvPr/>
        </p:nvSpPr>
        <p:spPr>
          <a:xfrm>
            <a:off x="8438075" y="1836482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...</a:t>
            </a:r>
            <a:endParaRPr/>
          </a:p>
        </p:txBody>
      </p:sp>
      <p:sp>
        <p:nvSpPr>
          <p:cNvPr id="124" name="Google Shape;124;g23ceb3e5159_3_155"/>
          <p:cNvSpPr txBox="1"/>
          <p:nvPr/>
        </p:nvSpPr>
        <p:spPr>
          <a:xfrm>
            <a:off x="8438075" y="2479645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...</a:t>
            </a:r>
            <a:endParaRPr/>
          </a:p>
        </p:txBody>
      </p:sp>
      <p:sp>
        <p:nvSpPr>
          <p:cNvPr id="125" name="Google Shape;125;g23ceb3e5159_3_155"/>
          <p:cNvSpPr txBox="1"/>
          <p:nvPr/>
        </p:nvSpPr>
        <p:spPr>
          <a:xfrm>
            <a:off x="8438075" y="3131198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...</a:t>
            </a:r>
            <a:endParaRPr/>
          </a:p>
        </p:txBody>
      </p:sp>
      <p:sp>
        <p:nvSpPr>
          <p:cNvPr id="126" name="Google Shape;126;g23ceb3e5159_3_155"/>
          <p:cNvSpPr txBox="1"/>
          <p:nvPr/>
        </p:nvSpPr>
        <p:spPr>
          <a:xfrm>
            <a:off x="8438075" y="3775045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...</a:t>
            </a:r>
            <a:endParaRPr/>
          </a:p>
        </p:txBody>
      </p:sp>
      <p:pic>
        <p:nvPicPr>
          <p:cNvPr id="127" name="Google Shape;127;g23ceb3e5159_3_15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37624" y="1067888"/>
            <a:ext cx="646892" cy="3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3ceb3e5159_3_155"/>
          <p:cNvSpPr/>
          <p:nvPr/>
        </p:nvSpPr>
        <p:spPr>
          <a:xfrm>
            <a:off x="3661450" y="4172063"/>
            <a:ext cx="50928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3ceb3e5159_3_155"/>
          <p:cNvSpPr/>
          <p:nvPr/>
        </p:nvSpPr>
        <p:spPr>
          <a:xfrm>
            <a:off x="3661450" y="4172063"/>
            <a:ext cx="1507800" cy="582900"/>
          </a:xfrm>
          <a:prstGeom prst="roundRect">
            <a:avLst>
              <a:gd name="adj" fmla="val 0"/>
            </a:avLst>
          </a:prstGeom>
          <a:solidFill>
            <a:srgbClr val="E0D8C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ECE4"/>
              </a:solidFill>
            </a:endParaRPr>
          </a:p>
        </p:txBody>
      </p:sp>
      <p:sp>
        <p:nvSpPr>
          <p:cNvPr id="130" name="Google Shape;130;g23ceb3e5159_3_155"/>
          <p:cNvSpPr txBox="1"/>
          <p:nvPr/>
        </p:nvSpPr>
        <p:spPr>
          <a:xfrm>
            <a:off x="3672700" y="4243913"/>
            <a:ext cx="1374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SOCIAL, SANTÉ, INSERTION</a:t>
            </a:r>
            <a:endParaRPr sz="1100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1" name="Google Shape;131;g23ceb3e5159_3_155"/>
          <p:cNvSpPr txBox="1"/>
          <p:nvPr/>
        </p:nvSpPr>
        <p:spPr>
          <a:xfrm>
            <a:off x="8438075" y="4416782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...</a:t>
            </a:r>
            <a:endParaRPr/>
          </a:p>
        </p:txBody>
      </p:sp>
      <p:pic>
        <p:nvPicPr>
          <p:cNvPr id="132" name="Google Shape;132;g23ceb3e5159_3_15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36216" y="3603671"/>
            <a:ext cx="1049700" cy="42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3ceb3e5159_3_15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13463" y="4243924"/>
            <a:ext cx="548952" cy="4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3ceb3e5159_3_155"/>
          <p:cNvPicPr preferRelativeResize="0"/>
          <p:nvPr/>
        </p:nvPicPr>
        <p:blipFill rotWithShape="1">
          <a:blip r:embed="rId16">
            <a:alphaModFix/>
          </a:blip>
          <a:srcRect t="15342" b="14343"/>
          <a:stretch/>
        </p:blipFill>
        <p:spPr>
          <a:xfrm>
            <a:off x="5347744" y="3580917"/>
            <a:ext cx="900925" cy="4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3ceb3e5159_3_15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406094" y="4280203"/>
            <a:ext cx="784224" cy="36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3ceb3e5159_3_15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58013" y="1651015"/>
            <a:ext cx="548950" cy="464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3ceb3e5159_3_155"/>
          <p:cNvSpPr txBox="1"/>
          <p:nvPr/>
        </p:nvSpPr>
        <p:spPr>
          <a:xfrm>
            <a:off x="3911425" y="4750875"/>
            <a:ext cx="4650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Quelques-uns des participants de la première édition de la CEC</a:t>
            </a:r>
            <a:endParaRPr sz="1000" i="1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" name="Google Shape;138;g23ceb3e5159_3_15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36050" y="4268716"/>
            <a:ext cx="850050" cy="3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3ceb3e5159_3_155"/>
          <p:cNvPicPr preferRelativeResize="0"/>
          <p:nvPr/>
        </p:nvPicPr>
        <p:blipFill rotWithShape="1">
          <a:blip r:embed="rId20">
            <a:alphaModFix/>
          </a:blip>
          <a:srcRect t="-12309"/>
          <a:stretch/>
        </p:blipFill>
        <p:spPr>
          <a:xfrm>
            <a:off x="7536225" y="3040726"/>
            <a:ext cx="1049701" cy="2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3ceb3e5159_3_15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363099" y="488735"/>
            <a:ext cx="1049702" cy="2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3ceb3e5159_3_15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775829" y="257582"/>
            <a:ext cx="513300" cy="67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3ceb3e5159_3_15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411800" y="3716030"/>
            <a:ext cx="961301" cy="204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3ceb3e5159_3_155"/>
          <p:cNvSpPr txBox="1"/>
          <p:nvPr/>
        </p:nvSpPr>
        <p:spPr>
          <a:xfrm>
            <a:off x="0" y="1064600"/>
            <a:ext cx="325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150 ENTREPRISES</a:t>
            </a:r>
            <a:br>
              <a:rPr lang="fr" sz="2200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</a:br>
            <a:r>
              <a:rPr lang="fr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DE TOUTES TAILLES, SECTEURS, ORIGINES</a:t>
            </a:r>
            <a:endParaRPr sz="1200">
              <a:solidFill>
                <a:schemeClr val="lt1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144" name="Google Shape;144;g23ceb3e5159_3_155"/>
          <p:cNvSpPr txBox="1"/>
          <p:nvPr/>
        </p:nvSpPr>
        <p:spPr>
          <a:xfrm>
            <a:off x="41025" y="455000"/>
            <a:ext cx="3171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rgbClr val="00A8FF"/>
                </a:solidFill>
                <a:latin typeface="Antonio"/>
                <a:ea typeface="Antonio"/>
                <a:cs typeface="Antonio"/>
                <a:sym typeface="Antonio"/>
              </a:rPr>
              <a:t>1ÈRE ÉDITION DU PARCOURS (2021</a:t>
            </a:r>
            <a:r>
              <a:rPr lang="fr" b="0" i="0" u="none" strike="noStrike" cap="none">
                <a:solidFill>
                  <a:srgbClr val="00A8FF"/>
                </a:solidFill>
                <a:latin typeface="Antonio"/>
                <a:ea typeface="Antonio"/>
                <a:cs typeface="Antonio"/>
                <a:sym typeface="Antonio"/>
              </a:rPr>
              <a:t>-2022)</a:t>
            </a:r>
            <a:endParaRPr>
              <a:solidFill>
                <a:srgbClr val="00A8FF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7555c56e5_0_400"/>
          <p:cNvSpPr/>
          <p:nvPr/>
        </p:nvSpPr>
        <p:spPr>
          <a:xfrm>
            <a:off x="0" y="0"/>
            <a:ext cx="4440600" cy="5143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37555c56e5_0_400"/>
          <p:cNvSpPr txBox="1"/>
          <p:nvPr/>
        </p:nvSpPr>
        <p:spPr>
          <a:xfrm>
            <a:off x="355295" y="762463"/>
            <a:ext cx="366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EE47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L’</a:t>
            </a:r>
            <a:r>
              <a:rPr lang="fr" sz="30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AMBITION           </a:t>
            </a:r>
            <a:endParaRPr sz="3000" b="1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216" name="Google Shape;216;g237555c56e5_0_400"/>
          <p:cNvSpPr txBox="1"/>
          <p:nvPr/>
        </p:nvSpPr>
        <p:spPr>
          <a:xfrm>
            <a:off x="355295" y="1694075"/>
            <a:ext cx="37398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Contribuer avec les dirigeants engagés dans le parcours à faire émerger de</a:t>
            </a:r>
            <a:r>
              <a:rPr lang="fr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>
                <a:solidFill>
                  <a:srgbClr val="00EE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nouveaux modèles économiques respectueux du vivant </a:t>
            </a:r>
            <a:r>
              <a:rPr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et des limites planétaires</a:t>
            </a:r>
            <a:endParaRPr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E3C3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EE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Tisser les liens entre les acteurs publics et privés</a:t>
            </a:r>
            <a:r>
              <a:rPr lang="fr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pour réussir ensemble la transition environnementale de notre territoire 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g237555c56e5_0_400"/>
          <p:cNvSpPr txBox="1"/>
          <p:nvPr/>
        </p:nvSpPr>
        <p:spPr>
          <a:xfrm>
            <a:off x="4727002" y="762463"/>
            <a:ext cx="366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000B43"/>
                </a:solidFill>
                <a:latin typeface="Antonio"/>
                <a:ea typeface="Antonio"/>
                <a:cs typeface="Antonio"/>
                <a:sym typeface="Antonio"/>
              </a:rPr>
              <a:t>LIVRABLES DU PARCOURS</a:t>
            </a:r>
            <a:endParaRPr sz="3000" b="1">
              <a:solidFill>
                <a:srgbClr val="000B43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218" name="Google Shape;218;g237555c56e5_0_400"/>
          <p:cNvSpPr txBox="1"/>
          <p:nvPr/>
        </p:nvSpPr>
        <p:spPr>
          <a:xfrm>
            <a:off x="4727002" y="1694075"/>
            <a:ext cx="41283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00B43"/>
                </a:solidFill>
                <a:latin typeface="Poppins"/>
                <a:ea typeface="Poppins"/>
                <a:cs typeface="Poppins"/>
                <a:sym typeface="Poppins"/>
              </a:rPr>
              <a:t>60 à 80</a:t>
            </a:r>
            <a:r>
              <a:rPr lang="fr">
                <a:solidFill>
                  <a:srgbClr val="000B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b="1">
                <a:solidFill>
                  <a:srgbClr val="000B43"/>
                </a:solidFill>
                <a:latin typeface="Poppins"/>
                <a:ea typeface="Poppins"/>
                <a:cs typeface="Poppins"/>
                <a:sym typeface="Poppins"/>
              </a:rPr>
              <a:t>feuilles de route</a:t>
            </a:r>
            <a:r>
              <a:rPr lang="fr" b="1">
                <a:solidFill>
                  <a:srgbClr val="00A8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  <a:t>concrètes et ambitieuses de  redirection écologique</a:t>
            </a:r>
            <a:b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  <a:t>vers un modèle régénératif </a:t>
            </a:r>
            <a:endParaRPr>
              <a:solidFill>
                <a:srgbClr val="333E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E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00B43"/>
                </a:solidFill>
                <a:latin typeface="Poppins"/>
                <a:ea typeface="Poppins"/>
                <a:cs typeface="Poppins"/>
                <a:sym typeface="Poppins"/>
              </a:rPr>
              <a:t>Récits des sursauts</a:t>
            </a:r>
            <a:r>
              <a:rPr lang="fr">
                <a:solidFill>
                  <a:srgbClr val="000B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  <a:t>vécus entre le début</a:t>
            </a:r>
            <a:b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  <a:t>et la fin de parcours témoignant</a:t>
            </a:r>
            <a:b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  <a:t>des transformations personnelles</a:t>
            </a:r>
            <a:endParaRPr>
              <a:solidFill>
                <a:srgbClr val="333E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E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00B43"/>
                </a:solidFill>
                <a:latin typeface="Poppins"/>
                <a:ea typeface="Poppins"/>
                <a:cs typeface="Poppins"/>
                <a:sym typeface="Poppins"/>
              </a:rPr>
              <a:t>Projets coopératifs </a:t>
            </a:r>
            <a: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de résilience territoriale</a:t>
            </a:r>
            <a:b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>
                <a:solidFill>
                  <a:srgbClr val="333E48"/>
                </a:solidFill>
                <a:latin typeface="Poppins"/>
                <a:ea typeface="Poppins"/>
                <a:cs typeface="Poppins"/>
                <a:sym typeface="Poppins"/>
              </a:rPr>
              <a:t>à forte contribution environnementale </a:t>
            </a:r>
            <a:endParaRPr>
              <a:solidFill>
                <a:srgbClr val="333E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23ceb3e5159_3_576"/>
          <p:cNvPicPr preferRelativeResize="0"/>
          <p:nvPr/>
        </p:nvPicPr>
        <p:blipFill rotWithShape="1">
          <a:blip r:embed="rId3">
            <a:alphaModFix amt="85000"/>
          </a:blip>
          <a:srcRect t="24654" b="18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3ceb3e5159_3_576"/>
          <p:cNvSpPr/>
          <p:nvPr/>
        </p:nvSpPr>
        <p:spPr>
          <a:xfrm>
            <a:off x="0" y="0"/>
            <a:ext cx="476400" cy="5143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23ceb3e5159_3_576"/>
          <p:cNvSpPr txBox="1"/>
          <p:nvPr/>
        </p:nvSpPr>
        <p:spPr>
          <a:xfrm>
            <a:off x="246350" y="998850"/>
            <a:ext cx="2213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0"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2</a:t>
            </a:r>
            <a:endParaRPr sz="20000" b="1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17" name="Google Shape;317;g23ceb3e5159_3_576"/>
          <p:cNvSpPr txBox="1"/>
          <p:nvPr/>
        </p:nvSpPr>
        <p:spPr>
          <a:xfrm>
            <a:off x="1795825" y="2625730"/>
            <a:ext cx="65289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700"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L’OCCITANIE</a:t>
            </a:r>
            <a:endParaRPr sz="6700" b="1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18" name="Google Shape;318;g23ceb3e5159_3_576"/>
          <p:cNvSpPr txBox="1"/>
          <p:nvPr/>
        </p:nvSpPr>
        <p:spPr>
          <a:xfrm>
            <a:off x="1835477" y="2227475"/>
            <a:ext cx="697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À L’ÉCHELLE DE</a:t>
            </a:r>
            <a:endParaRPr sz="30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22cf5fa0dcc_1_0"/>
          <p:cNvPicPr preferRelativeResize="0"/>
          <p:nvPr/>
        </p:nvPicPr>
        <p:blipFill rotWithShape="1">
          <a:blip r:embed="rId3">
            <a:alphaModFix/>
          </a:blip>
          <a:srcRect b="1562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2cf5fa0dcc_1_0"/>
          <p:cNvSpPr/>
          <p:nvPr/>
        </p:nvSpPr>
        <p:spPr>
          <a:xfrm rot="10800000">
            <a:off x="0" y="3143275"/>
            <a:ext cx="9144000" cy="2000100"/>
          </a:xfrm>
          <a:prstGeom prst="rect">
            <a:avLst/>
          </a:prstGeom>
          <a:gradFill>
            <a:gsLst>
              <a:gs pos="0">
                <a:srgbClr val="000B43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2cf5fa0dcc_1_0"/>
          <p:cNvSpPr txBox="1"/>
          <p:nvPr/>
        </p:nvSpPr>
        <p:spPr>
          <a:xfrm>
            <a:off x="0" y="3724200"/>
            <a:ext cx="91440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3000">
                <a:solidFill>
                  <a:schemeClr val="lt1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METTRE EN MOUVEMENT LES ENTREPRISES D’OCCITANIE </a:t>
            </a:r>
            <a:endParaRPr sz="3000">
              <a:solidFill>
                <a:schemeClr val="lt1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3000">
                <a:solidFill>
                  <a:schemeClr val="lt1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POUR ESSAIMER LE </a:t>
            </a:r>
            <a:r>
              <a:rPr lang="fr" sz="3000">
                <a:solidFill>
                  <a:srgbClr val="33F16C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RÉGÉNÉRATIF</a:t>
            </a:r>
            <a:r>
              <a:rPr lang="fr" sz="3000">
                <a:solidFill>
                  <a:schemeClr val="lt1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 </a:t>
            </a:r>
            <a:endParaRPr sz="3000" i="0" u="none" strike="noStrike" cap="none">
              <a:solidFill>
                <a:schemeClr val="lt1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7555c56e5_0_185"/>
          <p:cNvSpPr/>
          <p:nvPr/>
        </p:nvSpPr>
        <p:spPr>
          <a:xfrm>
            <a:off x="0" y="729013"/>
            <a:ext cx="9144000" cy="1956600"/>
          </a:xfrm>
          <a:prstGeom prst="roundRect">
            <a:avLst>
              <a:gd name="adj" fmla="val 0"/>
            </a:avLst>
          </a:prstGeom>
          <a:solidFill>
            <a:srgbClr val="0032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37555c56e5_0_185"/>
          <p:cNvSpPr/>
          <p:nvPr/>
        </p:nvSpPr>
        <p:spPr>
          <a:xfrm>
            <a:off x="2657850" y="837938"/>
            <a:ext cx="4061100" cy="648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EE47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37555c56e5_0_185"/>
          <p:cNvSpPr/>
          <p:nvPr/>
        </p:nvSpPr>
        <p:spPr>
          <a:xfrm>
            <a:off x="2657850" y="1690338"/>
            <a:ext cx="4061100" cy="648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EE47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37555c56e5_0_185"/>
          <p:cNvSpPr/>
          <p:nvPr/>
        </p:nvSpPr>
        <p:spPr>
          <a:xfrm>
            <a:off x="2935050" y="348688"/>
            <a:ext cx="3273900" cy="2479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4325" dist="57150" dir="3240000" algn="b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37555c56e5_0_185"/>
          <p:cNvSpPr txBox="1"/>
          <p:nvPr/>
        </p:nvSpPr>
        <p:spPr>
          <a:xfrm>
            <a:off x="2935000" y="466300"/>
            <a:ext cx="3273900" cy="2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" sz="2100" b="1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80 </a:t>
            </a:r>
            <a:r>
              <a:rPr lang="fr" sz="2100" b="1" i="0" u="none" strike="noStrike" cap="none">
                <a:solidFill>
                  <a:srgbClr val="00A8FF"/>
                </a:solidFill>
                <a:latin typeface="Antonio"/>
                <a:ea typeface="Antonio"/>
                <a:cs typeface="Antonio"/>
                <a:sym typeface="Antonio"/>
              </a:rPr>
              <a:t>ENTREPRISES / INSTITUTIONS</a:t>
            </a:r>
            <a:endParaRPr sz="2100" b="1" i="0" u="none" strike="noStrike" cap="none">
              <a:solidFill>
                <a:srgbClr val="00A8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" sz="2100" b="1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160 DIRIGEANTS* </a:t>
            </a:r>
            <a:r>
              <a:rPr lang="fr" sz="2100" b="1" i="0" u="none" strike="noStrike" cap="none">
                <a:solidFill>
                  <a:srgbClr val="00A8FF"/>
                </a:solidFill>
                <a:latin typeface="Antonio"/>
                <a:ea typeface="Antonio"/>
                <a:cs typeface="Antonio"/>
                <a:sym typeface="Antonio"/>
              </a:rPr>
              <a:t>ENTRE PAIRS</a:t>
            </a:r>
            <a:endParaRPr sz="2100" b="1" i="0" u="none" strike="noStrike" cap="none">
              <a:solidFill>
                <a:srgbClr val="00A8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" sz="2100" b="1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6 SESSIONS </a:t>
            </a:r>
            <a:r>
              <a:rPr lang="fr" sz="2100" b="1" i="0" u="none" strike="noStrike" cap="none">
                <a:solidFill>
                  <a:srgbClr val="00A8FF"/>
                </a:solidFill>
                <a:latin typeface="Antonio"/>
                <a:ea typeface="Antonio"/>
                <a:cs typeface="Antonio"/>
                <a:sym typeface="Antonio"/>
              </a:rPr>
              <a:t>THÉMATIQUES</a:t>
            </a:r>
            <a:endParaRPr sz="2100" b="1" i="0" u="none" strike="noStrike" cap="none">
              <a:solidFill>
                <a:srgbClr val="00A8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" sz="2100" b="1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9 MOIS </a:t>
            </a:r>
            <a:r>
              <a:rPr lang="fr" sz="2100" b="1" i="0" u="none" strike="noStrike" cap="none">
                <a:solidFill>
                  <a:srgbClr val="00A8FF"/>
                </a:solidFill>
                <a:latin typeface="Antonio"/>
                <a:ea typeface="Antonio"/>
                <a:cs typeface="Antonio"/>
                <a:sym typeface="Antonio"/>
              </a:rPr>
              <a:t>DE TRAVAIL COLLECTIF</a:t>
            </a:r>
            <a:endParaRPr sz="2100" b="1" i="0" u="none" strike="noStrike" cap="none">
              <a:solidFill>
                <a:srgbClr val="00A8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46" name="Google Shape;146;g237555c56e5_0_185"/>
          <p:cNvSpPr/>
          <p:nvPr/>
        </p:nvSpPr>
        <p:spPr>
          <a:xfrm>
            <a:off x="396225" y="837938"/>
            <a:ext cx="232500" cy="1133400"/>
          </a:xfrm>
          <a:prstGeom prst="rect">
            <a:avLst/>
          </a:prstGeom>
          <a:solidFill>
            <a:srgbClr val="00EE47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37555c56e5_0_185"/>
          <p:cNvSpPr/>
          <p:nvPr/>
        </p:nvSpPr>
        <p:spPr>
          <a:xfrm>
            <a:off x="1132375" y="837938"/>
            <a:ext cx="232500" cy="1133400"/>
          </a:xfrm>
          <a:prstGeom prst="rect">
            <a:avLst/>
          </a:prstGeom>
          <a:solidFill>
            <a:srgbClr val="00EE47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37555c56e5_0_185"/>
          <p:cNvSpPr/>
          <p:nvPr/>
        </p:nvSpPr>
        <p:spPr>
          <a:xfrm>
            <a:off x="1868525" y="837938"/>
            <a:ext cx="232500" cy="1133400"/>
          </a:xfrm>
          <a:prstGeom prst="rect">
            <a:avLst/>
          </a:prstGeom>
          <a:solidFill>
            <a:srgbClr val="00EE47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37555c56e5_0_185"/>
          <p:cNvSpPr/>
          <p:nvPr/>
        </p:nvSpPr>
        <p:spPr>
          <a:xfrm>
            <a:off x="7042975" y="837938"/>
            <a:ext cx="232500" cy="1133400"/>
          </a:xfrm>
          <a:prstGeom prst="rect">
            <a:avLst/>
          </a:prstGeom>
          <a:solidFill>
            <a:srgbClr val="00EE47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37555c56e5_0_185"/>
          <p:cNvSpPr/>
          <p:nvPr/>
        </p:nvSpPr>
        <p:spPr>
          <a:xfrm>
            <a:off x="7779125" y="837938"/>
            <a:ext cx="232500" cy="1133400"/>
          </a:xfrm>
          <a:prstGeom prst="rect">
            <a:avLst/>
          </a:prstGeom>
          <a:solidFill>
            <a:srgbClr val="00EE47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37555c56e5_0_185"/>
          <p:cNvSpPr/>
          <p:nvPr/>
        </p:nvSpPr>
        <p:spPr>
          <a:xfrm>
            <a:off x="8515275" y="837938"/>
            <a:ext cx="232500" cy="1133400"/>
          </a:xfrm>
          <a:prstGeom prst="rect">
            <a:avLst/>
          </a:prstGeom>
          <a:solidFill>
            <a:srgbClr val="00EE47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37555c56e5_0_185"/>
          <p:cNvSpPr/>
          <p:nvPr/>
        </p:nvSpPr>
        <p:spPr>
          <a:xfrm>
            <a:off x="396225" y="1637038"/>
            <a:ext cx="232500" cy="3342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37555c56e5_0_185"/>
          <p:cNvSpPr/>
          <p:nvPr/>
        </p:nvSpPr>
        <p:spPr>
          <a:xfrm>
            <a:off x="1132375" y="1753288"/>
            <a:ext cx="232500" cy="2178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37555c56e5_0_185"/>
          <p:cNvSpPr/>
          <p:nvPr/>
        </p:nvSpPr>
        <p:spPr>
          <a:xfrm>
            <a:off x="1868525" y="1443313"/>
            <a:ext cx="232500" cy="5280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37555c56e5_0_185"/>
          <p:cNvSpPr/>
          <p:nvPr/>
        </p:nvSpPr>
        <p:spPr>
          <a:xfrm>
            <a:off x="7042975" y="920238"/>
            <a:ext cx="232500" cy="10509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37555c56e5_0_185"/>
          <p:cNvSpPr/>
          <p:nvPr/>
        </p:nvSpPr>
        <p:spPr>
          <a:xfrm>
            <a:off x="7779125" y="920338"/>
            <a:ext cx="232500" cy="10509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37555c56e5_0_185"/>
          <p:cNvSpPr/>
          <p:nvPr/>
        </p:nvSpPr>
        <p:spPr>
          <a:xfrm>
            <a:off x="8515275" y="920338"/>
            <a:ext cx="232500" cy="1050900"/>
          </a:xfrm>
          <a:prstGeom prst="rect">
            <a:avLst/>
          </a:prstGeom>
          <a:solidFill>
            <a:srgbClr val="00E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37555c56e5_0_185"/>
          <p:cNvSpPr txBox="1"/>
          <p:nvPr/>
        </p:nvSpPr>
        <p:spPr>
          <a:xfrm>
            <a:off x="178275" y="2072938"/>
            <a:ext cx="668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INFORMÉ</a:t>
            </a:r>
            <a:endParaRPr sz="11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59" name="Google Shape;159;g237555c56e5_0_185"/>
          <p:cNvSpPr txBox="1"/>
          <p:nvPr/>
        </p:nvSpPr>
        <p:spPr>
          <a:xfrm>
            <a:off x="914425" y="2072938"/>
            <a:ext cx="668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ÉQUIPÉ</a:t>
            </a:r>
            <a:endParaRPr sz="11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0" name="Google Shape;160;g237555c56e5_0_185"/>
          <p:cNvSpPr txBox="1"/>
          <p:nvPr/>
        </p:nvSpPr>
        <p:spPr>
          <a:xfrm>
            <a:off x="1650575" y="2072938"/>
            <a:ext cx="668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ENGAGÉ</a:t>
            </a:r>
            <a:endParaRPr sz="11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1" name="Google Shape;161;g237555c56e5_0_185"/>
          <p:cNvSpPr txBox="1"/>
          <p:nvPr/>
        </p:nvSpPr>
        <p:spPr>
          <a:xfrm>
            <a:off x="6825025" y="2072938"/>
            <a:ext cx="668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INFORMÉ</a:t>
            </a:r>
            <a:endParaRPr sz="11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2" name="Google Shape;162;g237555c56e5_0_185"/>
          <p:cNvSpPr txBox="1"/>
          <p:nvPr/>
        </p:nvSpPr>
        <p:spPr>
          <a:xfrm>
            <a:off x="7561175" y="2072938"/>
            <a:ext cx="668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ÉQUIPÉ</a:t>
            </a:r>
            <a:endParaRPr sz="11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3" name="Google Shape;163;g237555c56e5_0_185"/>
          <p:cNvSpPr txBox="1"/>
          <p:nvPr/>
        </p:nvSpPr>
        <p:spPr>
          <a:xfrm>
            <a:off x="8297325" y="2072938"/>
            <a:ext cx="6684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ENGAGÉ</a:t>
            </a:r>
            <a:endParaRPr sz="11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4" name="Google Shape;164;g237555c56e5_0_185"/>
          <p:cNvSpPr/>
          <p:nvPr/>
        </p:nvSpPr>
        <p:spPr>
          <a:xfrm>
            <a:off x="4271700" y="2513688"/>
            <a:ext cx="600600" cy="60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237555c56e5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850" y="2601287"/>
            <a:ext cx="430288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37555c56e5_0_185"/>
          <p:cNvSpPr txBox="1"/>
          <p:nvPr/>
        </p:nvSpPr>
        <p:spPr>
          <a:xfrm>
            <a:off x="94675" y="2634613"/>
            <a:ext cx="23079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ENVIE DE FAIRE MIEUX</a:t>
            </a:r>
            <a:endParaRPr sz="1200" b="1" i="0" u="none" strike="noStrike" cap="none">
              <a:solidFill>
                <a:srgbClr val="255BD8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COINCÉ DANS LE “BUSINESS AS USUAL”</a:t>
            </a:r>
            <a:endParaRPr sz="1200" b="1" i="0" u="none" strike="noStrike" cap="none">
              <a:solidFill>
                <a:srgbClr val="255BD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7" name="Google Shape;167;g237555c56e5_0_185"/>
          <p:cNvSpPr txBox="1"/>
          <p:nvPr/>
        </p:nvSpPr>
        <p:spPr>
          <a:xfrm>
            <a:off x="6741425" y="2634613"/>
            <a:ext cx="23079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COMPRÉHENSION DES ENJEUX</a:t>
            </a:r>
            <a:endParaRPr sz="1200" b="1" i="0" u="none" strike="noStrike" cap="none">
              <a:solidFill>
                <a:srgbClr val="255BD8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AMBITION DÉCUPLÉE</a:t>
            </a:r>
            <a:endParaRPr sz="1200" b="1" i="0" u="none" strike="noStrike" cap="none">
              <a:solidFill>
                <a:srgbClr val="255BD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8" name="Google Shape;168;g237555c56e5_0_185"/>
          <p:cNvSpPr txBox="1"/>
          <p:nvPr/>
        </p:nvSpPr>
        <p:spPr>
          <a:xfrm>
            <a:off x="474600" y="3554913"/>
            <a:ext cx="81948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L’ambition de la CEC est </a:t>
            </a:r>
            <a:r>
              <a:rPr lang="fr" sz="1500" b="0" i="0" u="none" strike="noStrike" cap="none">
                <a:solidFill>
                  <a:srgbClr val="00A8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QUALITATIVE</a:t>
            </a:r>
            <a:r>
              <a:rPr lang="fr" sz="15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 : il s’agit d’entourer les participants des meilleurs experts sur chaque thématique abordée par le programme et les placer dans un cadre qui protège la confidentialité et les invite à s’exprimer et s’attaquer aux problèmes sans inhibition.</a:t>
            </a:r>
            <a:endParaRPr sz="1500" b="0" i="0" u="none" strike="noStrike" cap="none">
              <a:solidFill>
                <a:srgbClr val="3E3C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g237555c56e5_0_185"/>
          <p:cNvSpPr txBox="1"/>
          <p:nvPr/>
        </p:nvSpPr>
        <p:spPr>
          <a:xfrm>
            <a:off x="0" y="480480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9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*Chaque entreprise est représentée par un binôme composé du dirigeant.e et d’un.e “Planet Champion”</a:t>
            </a:r>
            <a:endParaRPr sz="900" b="0" i="0" u="none" strike="noStrike" cap="none">
              <a:solidFill>
                <a:srgbClr val="3E3C3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3ceb3e5159_3_741"/>
          <p:cNvSpPr/>
          <p:nvPr/>
        </p:nvSpPr>
        <p:spPr>
          <a:xfrm>
            <a:off x="0" y="0"/>
            <a:ext cx="1479600" cy="5143500"/>
          </a:xfrm>
          <a:prstGeom prst="rect">
            <a:avLst/>
          </a:prstGeom>
          <a:solidFill>
            <a:srgbClr val="255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g23ceb3e5159_3_741"/>
          <p:cNvSpPr/>
          <p:nvPr/>
        </p:nvSpPr>
        <p:spPr>
          <a:xfrm>
            <a:off x="1476900" y="0"/>
            <a:ext cx="1579500" cy="5143500"/>
          </a:xfrm>
          <a:prstGeom prst="rect">
            <a:avLst/>
          </a:prstGeom>
          <a:solidFill>
            <a:srgbClr val="1C48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g23ceb3e5159_3_741"/>
          <p:cNvSpPr/>
          <p:nvPr/>
        </p:nvSpPr>
        <p:spPr>
          <a:xfrm>
            <a:off x="3053725" y="0"/>
            <a:ext cx="1594200" cy="5143500"/>
          </a:xfrm>
          <a:prstGeom prst="rect">
            <a:avLst/>
          </a:prstGeom>
          <a:solidFill>
            <a:srgbClr val="153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g23ceb3e5159_3_741"/>
          <p:cNvSpPr/>
          <p:nvPr/>
        </p:nvSpPr>
        <p:spPr>
          <a:xfrm>
            <a:off x="4633200" y="0"/>
            <a:ext cx="1479600" cy="5143500"/>
          </a:xfrm>
          <a:prstGeom prst="rect">
            <a:avLst/>
          </a:prstGeom>
          <a:solidFill>
            <a:srgbClr val="102D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g23ceb3e5159_3_741"/>
          <p:cNvSpPr/>
          <p:nvPr/>
        </p:nvSpPr>
        <p:spPr>
          <a:xfrm>
            <a:off x="6102000" y="0"/>
            <a:ext cx="1533000" cy="5143500"/>
          </a:xfrm>
          <a:prstGeom prst="rect">
            <a:avLst/>
          </a:prstGeom>
          <a:solidFill>
            <a:srgbClr val="091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g23ceb3e5159_3_741"/>
          <p:cNvSpPr/>
          <p:nvPr/>
        </p:nvSpPr>
        <p:spPr>
          <a:xfrm>
            <a:off x="7625350" y="0"/>
            <a:ext cx="1522800" cy="5143500"/>
          </a:xfrm>
          <a:prstGeom prst="rect">
            <a:avLst/>
          </a:prstGeom>
          <a:solidFill>
            <a:srgbClr val="000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latin typeface="Poppins"/>
                <a:ea typeface="Poppins"/>
                <a:cs typeface="Poppins"/>
                <a:sym typeface="Poppins"/>
              </a:rPr>
              <a:t>                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g23ceb3e5159_3_741"/>
          <p:cNvSpPr txBox="1"/>
          <p:nvPr/>
        </p:nvSpPr>
        <p:spPr>
          <a:xfrm>
            <a:off x="0" y="3996575"/>
            <a:ext cx="107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>
                <a:solidFill>
                  <a:srgbClr val="E6E9E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SESSION</a:t>
            </a:r>
            <a:endParaRPr sz="2400" b="0" i="0" u="none" strike="noStrike" cap="none">
              <a:solidFill>
                <a:srgbClr val="E6E9E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410" name="Google Shape;410;g23ceb3e5159_3_741"/>
          <p:cNvSpPr txBox="1"/>
          <p:nvPr/>
        </p:nvSpPr>
        <p:spPr>
          <a:xfrm>
            <a:off x="1008000" y="3945250"/>
            <a:ext cx="30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fr" sz="7200" b="1" i="0" u="none" strike="noStrike" cap="none">
                <a:solidFill>
                  <a:srgbClr val="33F16C"/>
                </a:solidFill>
                <a:latin typeface="Antonio"/>
                <a:ea typeface="Antonio"/>
                <a:cs typeface="Antonio"/>
                <a:sym typeface="Antonio"/>
              </a:rPr>
              <a:t>1</a:t>
            </a:r>
            <a:endParaRPr sz="7200" b="1" i="0" u="none" strike="noStrike" cap="none">
              <a:solidFill>
                <a:srgbClr val="33F16C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11" name="Google Shape;411;g23ceb3e5159_3_741"/>
          <p:cNvSpPr txBox="1"/>
          <p:nvPr/>
        </p:nvSpPr>
        <p:spPr>
          <a:xfrm>
            <a:off x="1476900" y="3996575"/>
            <a:ext cx="107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>
                <a:solidFill>
                  <a:srgbClr val="E6E9E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SESSION</a:t>
            </a:r>
            <a:endParaRPr sz="2400" b="0" i="0" u="none" strike="noStrike" cap="none">
              <a:solidFill>
                <a:srgbClr val="E6E9E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412" name="Google Shape;412;g23ceb3e5159_3_741"/>
          <p:cNvSpPr txBox="1"/>
          <p:nvPr/>
        </p:nvSpPr>
        <p:spPr>
          <a:xfrm>
            <a:off x="2436793" y="3945250"/>
            <a:ext cx="27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fr" sz="7200" b="1" i="0" u="none" strike="noStrike" cap="none">
                <a:solidFill>
                  <a:srgbClr val="33F16C"/>
                </a:solidFill>
                <a:latin typeface="Antonio"/>
                <a:ea typeface="Antonio"/>
                <a:cs typeface="Antonio"/>
                <a:sym typeface="Antonio"/>
              </a:rPr>
              <a:t>2</a:t>
            </a:r>
            <a:endParaRPr sz="7200" b="1" i="0" u="none" strike="noStrike" cap="none">
              <a:solidFill>
                <a:srgbClr val="33F16C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13" name="Google Shape;413;g23ceb3e5159_3_741"/>
          <p:cNvSpPr txBox="1"/>
          <p:nvPr/>
        </p:nvSpPr>
        <p:spPr>
          <a:xfrm>
            <a:off x="3056411" y="3996575"/>
            <a:ext cx="107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>
                <a:solidFill>
                  <a:srgbClr val="E6E9E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SESSION</a:t>
            </a:r>
            <a:endParaRPr sz="2400" b="0" i="0" u="none" strike="noStrike" cap="none">
              <a:solidFill>
                <a:srgbClr val="E6E9E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414" name="Google Shape;414;g23ceb3e5159_3_741"/>
          <p:cNvSpPr txBox="1"/>
          <p:nvPr/>
        </p:nvSpPr>
        <p:spPr>
          <a:xfrm>
            <a:off x="3990105" y="3945250"/>
            <a:ext cx="27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fr" sz="7200" b="1" i="0" u="none" strike="noStrike" cap="none">
                <a:solidFill>
                  <a:srgbClr val="33F16C"/>
                </a:solidFill>
                <a:latin typeface="Antonio"/>
                <a:ea typeface="Antonio"/>
                <a:cs typeface="Antonio"/>
                <a:sym typeface="Antonio"/>
              </a:rPr>
              <a:t>3</a:t>
            </a:r>
            <a:endParaRPr sz="7200" b="1" i="0" u="none" strike="noStrike" cap="none">
              <a:solidFill>
                <a:srgbClr val="33F16C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15" name="Google Shape;415;g23ceb3e5159_3_741"/>
          <p:cNvSpPr txBox="1"/>
          <p:nvPr/>
        </p:nvSpPr>
        <p:spPr>
          <a:xfrm>
            <a:off x="4648048" y="3996575"/>
            <a:ext cx="107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>
                <a:solidFill>
                  <a:srgbClr val="E6E9E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SESSION</a:t>
            </a:r>
            <a:endParaRPr sz="2400" b="0" i="0" u="none" strike="noStrike" cap="none">
              <a:solidFill>
                <a:srgbClr val="E6E9E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416" name="Google Shape;416;g23ceb3e5159_3_741"/>
          <p:cNvSpPr txBox="1"/>
          <p:nvPr/>
        </p:nvSpPr>
        <p:spPr>
          <a:xfrm>
            <a:off x="5494420" y="3945250"/>
            <a:ext cx="27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fr" sz="7200" b="1" i="0" u="none" strike="noStrike" cap="none">
                <a:solidFill>
                  <a:srgbClr val="33F16C"/>
                </a:solidFill>
                <a:latin typeface="Antonio"/>
                <a:ea typeface="Antonio"/>
                <a:cs typeface="Antonio"/>
                <a:sym typeface="Antonio"/>
              </a:rPr>
              <a:t>4</a:t>
            </a:r>
            <a:endParaRPr sz="7200" b="1" i="0" u="none" strike="noStrike" cap="none">
              <a:solidFill>
                <a:srgbClr val="33F16C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17" name="Google Shape;417;g23ceb3e5159_3_741"/>
          <p:cNvSpPr txBox="1"/>
          <p:nvPr/>
        </p:nvSpPr>
        <p:spPr>
          <a:xfrm>
            <a:off x="6103400" y="3996575"/>
            <a:ext cx="107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>
                <a:solidFill>
                  <a:srgbClr val="E6E9E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SESSION</a:t>
            </a:r>
            <a:endParaRPr sz="2400" b="0" i="0" u="none" strike="noStrike" cap="none">
              <a:solidFill>
                <a:srgbClr val="E6E9E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418" name="Google Shape;418;g23ceb3e5159_3_741"/>
          <p:cNvSpPr txBox="1"/>
          <p:nvPr/>
        </p:nvSpPr>
        <p:spPr>
          <a:xfrm>
            <a:off x="6998754" y="3945250"/>
            <a:ext cx="27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fr" sz="7200" b="1" i="0" u="none" strike="noStrike" cap="none">
                <a:solidFill>
                  <a:srgbClr val="33F16C"/>
                </a:solidFill>
                <a:latin typeface="Antonio"/>
                <a:ea typeface="Antonio"/>
                <a:cs typeface="Antonio"/>
                <a:sym typeface="Antonio"/>
              </a:rPr>
              <a:t>5</a:t>
            </a:r>
            <a:endParaRPr sz="7200" b="1" i="0" u="none" strike="noStrike" cap="none">
              <a:solidFill>
                <a:srgbClr val="33F16C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19" name="Google Shape;419;g23ceb3e5159_3_741"/>
          <p:cNvSpPr txBox="1"/>
          <p:nvPr/>
        </p:nvSpPr>
        <p:spPr>
          <a:xfrm>
            <a:off x="7634950" y="3996575"/>
            <a:ext cx="107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>
                <a:solidFill>
                  <a:srgbClr val="E6E9E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SESSION</a:t>
            </a:r>
            <a:endParaRPr sz="2400" b="0" i="0" u="none" strike="noStrike" cap="none">
              <a:solidFill>
                <a:srgbClr val="E6E9E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420" name="Google Shape;420;g23ceb3e5159_3_741"/>
          <p:cNvSpPr txBox="1"/>
          <p:nvPr/>
        </p:nvSpPr>
        <p:spPr>
          <a:xfrm>
            <a:off x="8552050" y="3945250"/>
            <a:ext cx="27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fr" sz="7200" b="1" i="0" u="none" strike="noStrike" cap="none">
                <a:solidFill>
                  <a:srgbClr val="33F16C"/>
                </a:solidFill>
                <a:latin typeface="Antonio"/>
                <a:ea typeface="Antonio"/>
                <a:cs typeface="Antonio"/>
                <a:sym typeface="Antonio"/>
              </a:rPr>
              <a:t>6</a:t>
            </a:r>
            <a:endParaRPr sz="7200" b="1" i="0" u="none" strike="noStrike" cap="none">
              <a:solidFill>
                <a:srgbClr val="33F16C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1" name="Google Shape;421;g23ceb3e5159_3_741"/>
          <p:cNvSpPr txBox="1"/>
          <p:nvPr/>
        </p:nvSpPr>
        <p:spPr>
          <a:xfrm>
            <a:off x="3056411" y="1982154"/>
            <a:ext cx="17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1" i="0" u="none" strike="noStrike" cap="none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ENTREPRENDRE </a:t>
            </a:r>
            <a:endParaRPr sz="2000" b="1" i="0" u="none" strike="noStrike" cap="none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AVEC LE VIVANT</a:t>
            </a:r>
            <a:endParaRPr sz="20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2" name="Google Shape;422;g23ceb3e5159_3_741"/>
          <p:cNvSpPr txBox="1"/>
          <p:nvPr/>
        </p:nvSpPr>
        <p:spPr>
          <a:xfrm>
            <a:off x="4648048" y="1339500"/>
            <a:ext cx="13089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1" i="0" u="none" strike="noStrike" cap="none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NOUVELLE</a:t>
            </a:r>
            <a:endParaRPr sz="2400" b="1" i="0" u="none" strike="noStrike" cap="none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BOUSSOLE</a:t>
            </a:r>
            <a:endParaRPr sz="24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3" name="Google Shape;423;g23ceb3e5159_3_741"/>
          <p:cNvSpPr txBox="1"/>
          <p:nvPr/>
        </p:nvSpPr>
        <p:spPr>
          <a:xfrm>
            <a:off x="6103400" y="997000"/>
            <a:ext cx="167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1" i="0" u="none" strike="noStrike" cap="none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COOPÉRER</a:t>
            </a:r>
            <a:r>
              <a:rPr lang="fr" sz="2400" b="1" i="0" u="none" strike="noStrike" cap="none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fr" sz="13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AVEC SES ÉCOSYSTÈMES</a:t>
            </a:r>
            <a:endParaRPr sz="13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4" name="Google Shape;424;g23ceb3e5159_3_741"/>
          <p:cNvSpPr txBox="1"/>
          <p:nvPr/>
        </p:nvSpPr>
        <p:spPr>
          <a:xfrm>
            <a:off x="7634950" y="536350"/>
            <a:ext cx="14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1" i="0" u="none" strike="noStrike" cap="none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PRENDRE </a:t>
            </a:r>
            <a:r>
              <a:rPr lang="fr" sz="21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SON ENVOL</a:t>
            </a:r>
            <a:endParaRPr sz="21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5" name="Google Shape;425;g23ceb3e5159_3_741"/>
          <p:cNvSpPr txBox="1"/>
          <p:nvPr/>
        </p:nvSpPr>
        <p:spPr>
          <a:xfrm>
            <a:off x="0" y="2747990"/>
            <a:ext cx="1479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2700" b="1" i="0" u="none" strike="noStrike" cap="none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CONSTAT</a:t>
            </a:r>
            <a:endParaRPr sz="2700" b="1" i="0" u="none" strike="noStrike" cap="none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&amp; MONDE D’APRES</a:t>
            </a:r>
            <a:endParaRPr sz="13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6" name="Google Shape;426;g23ceb3e5159_3_741"/>
          <p:cNvSpPr txBox="1"/>
          <p:nvPr/>
        </p:nvSpPr>
        <p:spPr>
          <a:xfrm>
            <a:off x="1476900" y="2248500"/>
            <a:ext cx="1672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r" sz="2300" b="1" i="0" u="none" strike="noStrike" cap="none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NOUVEAU CAP</a:t>
            </a:r>
            <a:endParaRPr sz="2300" b="1" i="0" u="none" strike="noStrike" cap="none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VERS LE </a:t>
            </a:r>
            <a:r>
              <a:rPr lang="fr" sz="1500" b="1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RÉGÉNÉRATIF</a:t>
            </a:r>
            <a:endParaRPr sz="15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7" name="Google Shape;427;g23ceb3e5159_3_741"/>
          <p:cNvSpPr txBox="1"/>
          <p:nvPr/>
        </p:nvSpPr>
        <p:spPr>
          <a:xfrm>
            <a:off x="6103400" y="1599372"/>
            <a:ext cx="152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Sensibiliser, mobiliser et embarquer toutes les parties prenantes internes et externes et s’ouvrir à d’autres coopérations sur le territoire.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3ceb3e5159_3_741"/>
          <p:cNvSpPr txBox="1"/>
          <p:nvPr/>
        </p:nvSpPr>
        <p:spPr>
          <a:xfrm>
            <a:off x="0" y="3314953"/>
            <a:ext cx="147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Faire vivre un processus en U et créer une bascule personnelle.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3ceb3e5159_3_741"/>
          <p:cNvSpPr txBox="1"/>
          <p:nvPr/>
        </p:nvSpPr>
        <p:spPr>
          <a:xfrm>
            <a:off x="3056411" y="2485054"/>
            <a:ext cx="1576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Reconnecter son cœur business avec le vivant, explorer  un nouveau récit et son cap à visée régénérative.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23ceb3e5159_3_741"/>
          <p:cNvSpPr txBox="1"/>
          <p:nvPr/>
        </p:nvSpPr>
        <p:spPr>
          <a:xfrm>
            <a:off x="1476900" y="2853650"/>
            <a:ext cx="157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Questionner sa raison d’être, comment réintégrer son activité, son modèle dans les limites planétaires et comment devenir éco-compatible ?</a:t>
            </a:r>
            <a:endParaRPr sz="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g23ceb3e5159_3_741"/>
          <p:cNvSpPr txBox="1"/>
          <p:nvPr/>
        </p:nvSpPr>
        <p:spPr>
          <a:xfrm>
            <a:off x="4648048" y="2081400"/>
            <a:ext cx="135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Créer de la valeur environnementale et sociale, réinventer sa performance et la mesurer. Indicateurs et partage de la valeur.</a:t>
            </a:r>
            <a:endParaRPr sz="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g23ceb3e5159_3_741"/>
          <p:cNvSpPr txBox="1"/>
          <p:nvPr/>
        </p:nvSpPr>
        <p:spPr>
          <a:xfrm>
            <a:off x="7634950" y="1071050"/>
            <a:ext cx="141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Finaliser les feuilles de route, les projets coopératifs territoriaux et célébrer la fin du parcours et l’envol vers ce nouveau chemin.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3ceb3e5159_3_741"/>
          <p:cNvSpPr txBox="1"/>
          <p:nvPr/>
        </p:nvSpPr>
        <p:spPr>
          <a:xfrm>
            <a:off x="98342" y="187936"/>
            <a:ext cx="886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" sz="2200" b="1" dirty="0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rPr>
              <a:t>6 sessions + 1 restitution institutionnelle</a:t>
            </a:r>
            <a:endParaRPr sz="2200" b="1" dirty="0">
              <a:solidFill>
                <a:schemeClr val="lt1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20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Décembre 2023 à Eté 2024 </a:t>
            </a:r>
            <a:endParaRPr sz="1200" i="0" u="none" strike="noStrike" cap="none"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822</Words>
  <Application>Microsoft Macintosh PowerPoint</Application>
  <PresentationFormat>Affichage à l'écran (16:9)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9" baseType="lpstr">
      <vt:lpstr>Antonio Medium</vt:lpstr>
      <vt:lpstr>Antonio ExtraLight</vt:lpstr>
      <vt:lpstr>Helvetica Neue</vt:lpstr>
      <vt:lpstr>Poppins SemiBold</vt:lpstr>
      <vt:lpstr>Poppins</vt:lpstr>
      <vt:lpstr>Antonio Light</vt:lpstr>
      <vt:lpstr>Calibri</vt:lpstr>
      <vt:lpstr>Antonio Thin</vt:lpstr>
      <vt:lpstr>Antonio SemiBold</vt:lpstr>
      <vt:lpstr>Antonio</vt:lpstr>
      <vt:lpstr>Poppins Medium</vt:lpstr>
      <vt:lpstr>Arial</vt:lpstr>
      <vt:lpstr>Simple Light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Adrien CONTY</cp:lastModifiedBy>
  <cp:revision>3</cp:revision>
  <dcterms:modified xsi:type="dcterms:W3CDTF">2023-06-14T15:16:59Z</dcterms:modified>
</cp:coreProperties>
</file>